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57" r:id="rId2"/>
    <p:sldId id="308" r:id="rId3"/>
    <p:sldId id="307" r:id="rId4"/>
    <p:sldId id="309" r:id="rId5"/>
    <p:sldId id="310" r:id="rId6"/>
    <p:sldId id="311" r:id="rId7"/>
    <p:sldId id="320" r:id="rId8"/>
    <p:sldId id="312" r:id="rId9"/>
    <p:sldId id="313" r:id="rId10"/>
    <p:sldId id="314" r:id="rId11"/>
    <p:sldId id="315" r:id="rId12"/>
    <p:sldId id="321" r:id="rId13"/>
    <p:sldId id="316" r:id="rId14"/>
    <p:sldId id="317" r:id="rId15"/>
    <p:sldId id="318" r:id="rId16"/>
    <p:sldId id="319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474" autoAdjust="0"/>
    <p:restoredTop sz="94660" autoAdjust="0"/>
  </p:normalViewPr>
  <p:slideViewPr>
    <p:cSldViewPr snapToGrid="0">
      <p:cViewPr varScale="1">
        <p:scale>
          <a:sx n="76" d="100"/>
          <a:sy n="76" d="100"/>
        </p:scale>
        <p:origin x="54" y="9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878039-4661-489B-8C15-C8D370C94A4B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EC413-3E98-47A9-81CB-AD4A77ABC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898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EC413-3E98-47A9-81CB-AD4A77ABC1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435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2D19B-2DC6-4009-9081-C9A4F11020A7}" type="datetimeFigureOut">
              <a:rPr lang="sr-Latn-RS" smtClean="0"/>
              <a:t>30.10.2024.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4FE16-8593-4CC3-A81E-1D0BB0099EA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955923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2D19B-2DC6-4009-9081-C9A4F11020A7}" type="datetimeFigureOut">
              <a:rPr lang="sr-Latn-RS" smtClean="0"/>
              <a:t>30.10.2024.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4FE16-8593-4CC3-A81E-1D0BB0099EA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714204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2D19B-2DC6-4009-9081-C9A4F11020A7}" type="datetimeFigureOut">
              <a:rPr lang="sr-Latn-RS" smtClean="0"/>
              <a:t>30.10.2024.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4FE16-8593-4CC3-A81E-1D0BB0099EA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735406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2D19B-2DC6-4009-9081-C9A4F11020A7}" type="datetimeFigureOut">
              <a:rPr lang="sr-Latn-RS" smtClean="0"/>
              <a:t>30.10.2024.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4FE16-8593-4CC3-A81E-1D0BB0099EA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943959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2D19B-2DC6-4009-9081-C9A4F11020A7}" type="datetimeFigureOut">
              <a:rPr lang="sr-Latn-RS" smtClean="0"/>
              <a:t>30.10.2024.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4FE16-8593-4CC3-A81E-1D0BB0099EA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249743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2D19B-2DC6-4009-9081-C9A4F11020A7}" type="datetimeFigureOut">
              <a:rPr lang="sr-Latn-RS" smtClean="0"/>
              <a:t>30.10.2024.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4FE16-8593-4CC3-A81E-1D0BB0099EA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523622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2D19B-2DC6-4009-9081-C9A4F11020A7}" type="datetimeFigureOut">
              <a:rPr lang="sr-Latn-RS" smtClean="0"/>
              <a:t>30.10.2024.</a:t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4FE16-8593-4CC3-A81E-1D0BB0099EA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94151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2D19B-2DC6-4009-9081-C9A4F11020A7}" type="datetimeFigureOut">
              <a:rPr lang="sr-Latn-RS" smtClean="0"/>
              <a:t>30.10.2024.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4FE16-8593-4CC3-A81E-1D0BB0099EA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087399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2D19B-2DC6-4009-9081-C9A4F11020A7}" type="datetimeFigureOut">
              <a:rPr lang="sr-Latn-RS" smtClean="0"/>
              <a:t>30.10.2024.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4FE16-8593-4CC3-A81E-1D0BB0099EA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15117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2D19B-2DC6-4009-9081-C9A4F11020A7}" type="datetimeFigureOut">
              <a:rPr lang="sr-Latn-RS" smtClean="0"/>
              <a:t>30.10.2024.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4FE16-8593-4CC3-A81E-1D0BB0099EA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955972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2D19B-2DC6-4009-9081-C9A4F11020A7}" type="datetimeFigureOut">
              <a:rPr lang="sr-Latn-RS" smtClean="0"/>
              <a:t>30.10.2024.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4FE16-8593-4CC3-A81E-1D0BB0099EA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860584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2D19B-2DC6-4009-9081-C9A4F11020A7}" type="datetimeFigureOut">
              <a:rPr lang="sr-Latn-RS" smtClean="0"/>
              <a:t>30.10.2024.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4FE16-8593-4CC3-A81E-1D0BB0099EA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261436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jpe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jpeg"/><Relationship Id="rId5" Type="http://schemas.openxmlformats.org/officeDocument/2006/relationships/image" Target="../media/image4.png"/><Relationship Id="rId15" Type="http://schemas.openxmlformats.org/officeDocument/2006/relationships/image" Target="../media/image3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1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10.jpeg"/><Relationship Id="rId17" Type="http://schemas.openxmlformats.org/officeDocument/2006/relationships/image" Target="../media/image37.png"/><Relationship Id="rId2" Type="http://schemas.openxmlformats.org/officeDocument/2006/relationships/image" Target="../media/image1.png"/><Relationship Id="rId16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jpeg"/><Relationship Id="rId5" Type="http://schemas.openxmlformats.org/officeDocument/2006/relationships/image" Target="../media/image4.png"/><Relationship Id="rId15" Type="http://schemas.openxmlformats.org/officeDocument/2006/relationships/image" Target="../media/image35.png"/><Relationship Id="rId10" Type="http://schemas.openxmlformats.org/officeDocument/2006/relationships/image" Target="../media/image8.png"/><Relationship Id="rId19" Type="http://schemas.openxmlformats.org/officeDocument/2006/relationships/image" Target="../media/image39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18" Type="http://schemas.openxmlformats.org/officeDocument/2006/relationships/image" Target="../media/image43.jpeg"/><Relationship Id="rId3" Type="http://schemas.openxmlformats.org/officeDocument/2006/relationships/image" Target="../media/image2.png"/><Relationship Id="rId21" Type="http://schemas.openxmlformats.org/officeDocument/2006/relationships/image" Target="../media/image46.jpeg"/><Relationship Id="rId7" Type="http://schemas.microsoft.com/office/2007/relationships/hdphoto" Target="../media/hdphoto1.wdp"/><Relationship Id="rId12" Type="http://schemas.openxmlformats.org/officeDocument/2006/relationships/image" Target="../media/image10.jpeg"/><Relationship Id="rId17" Type="http://schemas.openxmlformats.org/officeDocument/2006/relationships/image" Target="../media/image42.jpeg"/><Relationship Id="rId2" Type="http://schemas.openxmlformats.org/officeDocument/2006/relationships/image" Target="../media/image1.png"/><Relationship Id="rId16" Type="http://schemas.openxmlformats.org/officeDocument/2006/relationships/image" Target="../media/image41.jpeg"/><Relationship Id="rId20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jpeg"/><Relationship Id="rId24" Type="http://schemas.openxmlformats.org/officeDocument/2006/relationships/image" Target="../media/image49.jpeg"/><Relationship Id="rId5" Type="http://schemas.openxmlformats.org/officeDocument/2006/relationships/image" Target="../media/image4.png"/><Relationship Id="rId15" Type="http://schemas.openxmlformats.org/officeDocument/2006/relationships/image" Target="../media/image40.jpeg"/><Relationship Id="rId23" Type="http://schemas.openxmlformats.org/officeDocument/2006/relationships/image" Target="../media/image48.jpeg"/><Relationship Id="rId10" Type="http://schemas.openxmlformats.org/officeDocument/2006/relationships/image" Target="../media/image8.png"/><Relationship Id="rId19" Type="http://schemas.openxmlformats.org/officeDocument/2006/relationships/image" Target="../media/image44.jpe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jpeg"/><Relationship Id="rId22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10.jpe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jpeg"/><Relationship Id="rId5" Type="http://schemas.openxmlformats.org/officeDocument/2006/relationships/image" Target="../media/image4.png"/><Relationship Id="rId15" Type="http://schemas.openxmlformats.org/officeDocument/2006/relationships/image" Target="../media/image50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6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52.png"/><Relationship Id="rId15" Type="http://schemas.openxmlformats.org/officeDocument/2006/relationships/image" Target="../media/image11.jpeg"/><Relationship Id="rId10" Type="http://schemas.openxmlformats.org/officeDocument/2006/relationships/image" Target="../media/image6.png"/><Relationship Id="rId4" Type="http://schemas.openxmlformats.org/officeDocument/2006/relationships/image" Target="../media/image51.jpeg"/><Relationship Id="rId9" Type="http://schemas.microsoft.com/office/2007/relationships/hdphoto" Target="../media/hdphoto1.wdp"/><Relationship Id="rId1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11.jpeg"/><Relationship Id="rId15" Type="http://schemas.openxmlformats.org/officeDocument/2006/relationships/image" Target="../media/image12.jpeg"/><Relationship Id="rId10" Type="http://schemas.openxmlformats.org/officeDocument/2006/relationships/image" Target="../media/image6.png"/><Relationship Id="rId4" Type="http://schemas.openxmlformats.org/officeDocument/2006/relationships/image" Target="../media/image53.jpeg"/><Relationship Id="rId9" Type="http://schemas.microsoft.com/office/2007/relationships/hdphoto" Target="../media/hdphoto1.wdp"/><Relationship Id="rId1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10.jpeg"/><Relationship Id="rId2" Type="http://schemas.openxmlformats.org/officeDocument/2006/relationships/image" Target="../media/image1.png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jpeg"/><Relationship Id="rId5" Type="http://schemas.openxmlformats.org/officeDocument/2006/relationships/image" Target="../media/image4.png"/><Relationship Id="rId15" Type="http://schemas.openxmlformats.org/officeDocument/2006/relationships/image" Target="../media/image13.jpe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jpe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jpe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1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10.jpeg"/><Relationship Id="rId17" Type="http://schemas.openxmlformats.org/officeDocument/2006/relationships/image" Target="../media/image17.png"/><Relationship Id="rId2" Type="http://schemas.openxmlformats.org/officeDocument/2006/relationships/image" Target="../media/image1.png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jpeg"/><Relationship Id="rId5" Type="http://schemas.openxmlformats.org/officeDocument/2006/relationships/image" Target="../media/image4.png"/><Relationship Id="rId15" Type="http://schemas.openxmlformats.org/officeDocument/2006/relationships/image" Target="../media/image15.jpeg"/><Relationship Id="rId10" Type="http://schemas.openxmlformats.org/officeDocument/2006/relationships/image" Target="../media/image8.png"/><Relationship Id="rId19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18" Type="http://schemas.openxmlformats.org/officeDocument/2006/relationships/image" Target="../media/image22.jpe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10.jpeg"/><Relationship Id="rId17" Type="http://schemas.openxmlformats.org/officeDocument/2006/relationships/image" Target="../media/image21.jpeg"/><Relationship Id="rId2" Type="http://schemas.openxmlformats.org/officeDocument/2006/relationships/image" Target="../media/image1.png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jpeg"/><Relationship Id="rId5" Type="http://schemas.openxmlformats.org/officeDocument/2006/relationships/image" Target="../media/image4.png"/><Relationship Id="rId15" Type="http://schemas.openxmlformats.org/officeDocument/2006/relationships/image" Target="../media/image19.jpe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10.jpeg"/><Relationship Id="rId17" Type="http://schemas.openxmlformats.org/officeDocument/2006/relationships/image" Target="../media/image25.jpeg"/><Relationship Id="rId2" Type="http://schemas.openxmlformats.org/officeDocument/2006/relationships/image" Target="../media/image1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jpeg"/><Relationship Id="rId5" Type="http://schemas.openxmlformats.org/officeDocument/2006/relationships/image" Target="../media/image4.png"/><Relationship Id="rId15" Type="http://schemas.openxmlformats.org/officeDocument/2006/relationships/image" Target="../media/image23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.jpeg"/><Relationship Id="rId18" Type="http://schemas.openxmlformats.org/officeDocument/2006/relationships/image" Target="../media/image28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2.jpeg"/><Relationship Id="rId10" Type="http://schemas.openxmlformats.org/officeDocument/2006/relationships/image" Target="../media/image7.png"/><Relationship Id="rId19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18" Type="http://schemas.openxmlformats.org/officeDocument/2006/relationships/image" Target="../media/image33.jpe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10.jpeg"/><Relationship Id="rId17" Type="http://schemas.openxmlformats.org/officeDocument/2006/relationships/image" Target="../media/image32.jpeg"/><Relationship Id="rId2" Type="http://schemas.openxmlformats.org/officeDocument/2006/relationships/image" Target="../media/image1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jpeg"/><Relationship Id="rId5" Type="http://schemas.openxmlformats.org/officeDocument/2006/relationships/image" Target="../media/image4.png"/><Relationship Id="rId15" Type="http://schemas.openxmlformats.org/officeDocument/2006/relationships/image" Target="../media/image30.jpe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599B6BF-3289-418B-A41A-2A7C52C40056}"/>
              </a:ext>
            </a:extLst>
          </p:cNvPr>
          <p:cNvSpPr/>
          <p:nvPr/>
        </p:nvSpPr>
        <p:spPr>
          <a:xfrm>
            <a:off x="0" y="-13115"/>
            <a:ext cx="12192000" cy="99509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FB03E8A-E159-49AA-8938-D9C991FBBAB0}"/>
              </a:ext>
            </a:extLst>
          </p:cNvPr>
          <p:cNvSpPr/>
          <p:nvPr/>
        </p:nvSpPr>
        <p:spPr>
          <a:xfrm>
            <a:off x="0" y="5862906"/>
            <a:ext cx="12192000" cy="99509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0" y="5828267"/>
            <a:ext cx="12192000" cy="0"/>
          </a:xfrm>
          <a:prstGeom prst="line">
            <a:avLst/>
          </a:prstGeom>
          <a:ln w="19050" cmpd="sng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323477" y="-21688"/>
            <a:ext cx="6132675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bg1">
                    <a:lumMod val="65000"/>
                  </a:schemeClr>
                </a:solidFill>
              </a:rPr>
              <a:t>Машински факултет Универзитета у Нишу</a:t>
            </a:r>
          </a:p>
          <a:p>
            <a:r>
              <a:rPr lang="sr-Cyrl-RS" dirty="0" smtClean="0">
                <a:solidFill>
                  <a:schemeClr val="bg1">
                    <a:lumMod val="65000"/>
                  </a:schemeClr>
                </a:solidFill>
              </a:rPr>
              <a:t>Мастер</a:t>
            </a:r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академске студије</a:t>
            </a:r>
          </a:p>
          <a:p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Усмерење: </a:t>
            </a:r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СМТИЛ - МТИЛ</a:t>
            </a:r>
            <a:endParaRPr lang="sr-Latn-R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0" y="941810"/>
            <a:ext cx="12192000" cy="0"/>
          </a:xfrm>
          <a:prstGeom prst="line">
            <a:avLst/>
          </a:prstGeom>
          <a:ln w="254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169596" y="2555654"/>
            <a:ext cx="600232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3600" dirty="0">
                <a:cs typeface="Times New Roman" panose="02020603050405020304" pitchFamily="18" charset="0"/>
              </a:rPr>
              <a:t>СИСТЕМИ СКЛАДИШТЕЊА И ДИСТРИБУЦИЈЕ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endParaRPr lang="sr-Cyrl-RS" sz="3600" dirty="0">
              <a:cs typeface="Times New Roman" panose="02020603050405020304" pitchFamily="18" charset="0"/>
            </a:endParaRPr>
          </a:p>
          <a:p>
            <a:pPr algn="ctr"/>
            <a:r>
              <a:rPr lang="sr-Latn-CS" dirty="0">
                <a:cs typeface="Times New Roman" panose="02020603050405020304" pitchFamily="18" charset="0"/>
              </a:rPr>
              <a:t>- </a:t>
            </a:r>
            <a:r>
              <a:rPr lang="sr-Cyrl-RS" dirty="0">
                <a:cs typeface="Times New Roman" panose="02020603050405020304" pitchFamily="18" charset="0"/>
              </a:rPr>
              <a:t>ИЗБОРНИ ПРЕДМЕТ</a:t>
            </a:r>
            <a:r>
              <a:rPr lang="sr-Latn-CS" dirty="0">
                <a:cs typeface="Times New Roman" panose="02020603050405020304" pitchFamily="18" charset="0"/>
              </a:rPr>
              <a:t>-</a:t>
            </a:r>
          </a:p>
          <a:p>
            <a:pPr algn="ctr"/>
            <a:endParaRPr lang="sr-Cyrl-RS" dirty="0" smtClean="0"/>
          </a:p>
          <a:p>
            <a:pPr algn="ctr"/>
            <a:r>
              <a:rPr lang="sr-Cyrl-RS" dirty="0" smtClean="0"/>
              <a:t>ОСНОВНЕ </a:t>
            </a:r>
            <a:r>
              <a:rPr lang="sr-Cyrl-RS" dirty="0"/>
              <a:t>ИНФОРМАЦИЈЕ О </a:t>
            </a:r>
            <a:r>
              <a:rPr lang="sr-Cyrl-RS" dirty="0" smtClean="0"/>
              <a:t>ПРЕДМЕТУ</a:t>
            </a:r>
            <a:endParaRPr lang="ru-RU" dirty="0"/>
          </a:p>
        </p:txBody>
      </p:sp>
      <p:sp>
        <p:nvSpPr>
          <p:cNvPr id="14" name="Rectangle 13"/>
          <p:cNvSpPr/>
          <p:nvPr/>
        </p:nvSpPr>
        <p:spPr>
          <a:xfrm>
            <a:off x="4581188" y="4996795"/>
            <a:ext cx="3179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др Предраг Милић, </a:t>
            </a:r>
            <a:r>
              <a:rPr lang="ru-RU" dirty="0" smtClean="0"/>
              <a:t>ван. </a:t>
            </a:r>
            <a:r>
              <a:rPr lang="ru-RU" dirty="0"/>
              <a:t>п</a:t>
            </a:r>
            <a:r>
              <a:rPr lang="ru-RU" dirty="0" smtClean="0"/>
              <a:t>роф.</a:t>
            </a:r>
            <a:endParaRPr lang="ru-RU" dirty="0"/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0CD358D0-ED98-4202-AD4E-ED902A2FB4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1904" y="70671"/>
            <a:ext cx="719329" cy="719329"/>
          </a:xfrm>
          <a:prstGeom prst="rect">
            <a:avLst/>
          </a:prstGeom>
        </p:spPr>
      </p:pic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A59FAF62-5A32-4101-910B-8DC68BC9DC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330" y="70672"/>
            <a:ext cx="719329" cy="71932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DA113D2-5C2B-426D-B9F4-129862862BBA}"/>
              </a:ext>
            </a:extLst>
          </p:cNvPr>
          <p:cNvSpPr/>
          <p:nvPr/>
        </p:nvSpPr>
        <p:spPr>
          <a:xfrm>
            <a:off x="9769310" y="588992"/>
            <a:ext cx="2766020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http://pmilic.masfak.ni.ac.rs</a:t>
            </a:r>
            <a:endParaRPr lang="ru-RU" sz="14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 descr="C:\Users\Predrag\Desktop\fork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94" y="5939626"/>
            <a:ext cx="918373" cy="918373"/>
          </a:xfrm>
          <a:prstGeom prst="rect">
            <a:avLst/>
          </a:prstGeom>
          <a:noFill/>
        </p:spPr>
      </p:pic>
      <p:pic>
        <p:nvPicPr>
          <p:cNvPr id="20" name="Picture 19" descr="Stacker Crane Transport Services | Cargo Handling Equipment Shipping">
            <a:extLst>
              <a:ext uri="{FF2B5EF4-FFF2-40B4-BE49-F238E27FC236}">
                <a16:creationId xmlns:a16="http://schemas.microsoft.com/office/drawing/2014/main" id="{90E6DE53-D500-B8B3-401B-4DA187CE1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136" y="5862906"/>
            <a:ext cx="779104" cy="99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rhiva Visokoregalni i komisioni viličari - Mlakar Viličari">
            <a:extLst>
              <a:ext uri="{FF2B5EF4-FFF2-40B4-BE49-F238E27FC236}">
                <a16:creationId xmlns:a16="http://schemas.microsoft.com/office/drawing/2014/main" id="{7A0836B8-1286-4E7E-A8A5-2DA8A33947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681" r="87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95"/>
          <a:stretch/>
        </p:blipFill>
        <p:spPr bwMode="auto">
          <a:xfrm>
            <a:off x="11190226" y="5862905"/>
            <a:ext cx="961227" cy="99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A picture containing text, sky&#10;&#10;Description automatically generated">
            <a:extLst>
              <a:ext uri="{FF2B5EF4-FFF2-40B4-BE49-F238E27FC236}">
                <a16:creationId xmlns:a16="http://schemas.microsoft.com/office/drawing/2014/main" id="{A9250BE7-AA38-5818-EA99-BC41875771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742" y="5871364"/>
            <a:ext cx="1553706" cy="986634"/>
          </a:xfrm>
          <a:prstGeom prst="rect">
            <a:avLst/>
          </a:prstGeom>
        </p:spPr>
      </p:pic>
      <p:pic>
        <p:nvPicPr>
          <p:cNvPr id="31" name="Picture 10" descr="All You Need To Know About These 6 Types of Barcode Scanners">
            <a:extLst>
              <a:ext uri="{FF2B5EF4-FFF2-40B4-BE49-F238E27FC236}">
                <a16:creationId xmlns:a16="http://schemas.microsoft.com/office/drawing/2014/main" id="{314E68F6-1BD8-48F3-FA6B-6B811B605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1" t="-1792" r="13116" b="1792"/>
          <a:stretch/>
        </p:blipFill>
        <p:spPr bwMode="auto">
          <a:xfrm>
            <a:off x="7304919" y="5861214"/>
            <a:ext cx="1085427" cy="97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DACCC34-DC1D-8AC1-D9F1-C5C19B14B7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56152" y="5871364"/>
            <a:ext cx="1441032" cy="960244"/>
          </a:xfrm>
          <a:prstGeom prst="rect">
            <a:avLst/>
          </a:prstGeom>
        </p:spPr>
      </p:pic>
      <p:pic>
        <p:nvPicPr>
          <p:cNvPr id="33" name="Picture 32" descr="http://laddersonline.files.wordpress.com/2012/10/stock-picking-ladder.jpg"/>
          <p:cNvPicPr/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962990" y="5869672"/>
            <a:ext cx="1269616" cy="961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 descr="C:\FAKULTET\Nastava\S K L A D I S N A  T E H N I K A\skladista skice\Logistics_LR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22044" y="5869672"/>
            <a:ext cx="966046" cy="966046"/>
          </a:xfrm>
          <a:prstGeom prst="rect">
            <a:avLst/>
          </a:prstGeom>
          <a:noFill/>
        </p:spPr>
      </p:pic>
      <p:pic>
        <p:nvPicPr>
          <p:cNvPr id="35" name="Picture 5" descr="VW sl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013288" y="5868342"/>
            <a:ext cx="693104" cy="975190"/>
          </a:xfrm>
          <a:prstGeom prst="rect">
            <a:avLst/>
          </a:prstGeom>
          <a:noFill/>
        </p:spPr>
      </p:pic>
      <p:pic>
        <p:nvPicPr>
          <p:cNvPr id="36" name="Picture 4" descr="VW - sl 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>
            <a:off x="2615896" y="5868342"/>
            <a:ext cx="1381637" cy="967196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378548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599B6BF-3289-418B-A41A-2A7C52C40056}"/>
              </a:ext>
            </a:extLst>
          </p:cNvPr>
          <p:cNvSpPr/>
          <p:nvPr/>
        </p:nvSpPr>
        <p:spPr>
          <a:xfrm>
            <a:off x="0" y="-13115"/>
            <a:ext cx="12192000" cy="99509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FB03E8A-E159-49AA-8938-D9C991FBBAB0}"/>
              </a:ext>
            </a:extLst>
          </p:cNvPr>
          <p:cNvSpPr/>
          <p:nvPr/>
        </p:nvSpPr>
        <p:spPr>
          <a:xfrm>
            <a:off x="0" y="5862906"/>
            <a:ext cx="12192000" cy="99509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0" y="5828267"/>
            <a:ext cx="12192000" cy="0"/>
          </a:xfrm>
          <a:prstGeom prst="line">
            <a:avLst/>
          </a:prstGeom>
          <a:ln w="19050" cmpd="sng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282835" y="-10000"/>
            <a:ext cx="6132675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bg1">
                    <a:lumMod val="65000"/>
                  </a:schemeClr>
                </a:solidFill>
              </a:rPr>
              <a:t>Машински факултет Универзитета у Нишу</a:t>
            </a:r>
          </a:p>
          <a:p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Основне академске студије</a:t>
            </a:r>
          </a:p>
          <a:p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Усмерење: Саобраћајно машинство транспорт и логистика</a:t>
            </a:r>
            <a:endParaRPr lang="sr-Latn-R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0" y="941810"/>
            <a:ext cx="12192000" cy="0"/>
          </a:xfrm>
          <a:prstGeom prst="line">
            <a:avLst/>
          </a:prstGeom>
          <a:ln w="254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0CD358D0-ED98-4202-AD4E-ED902A2FB4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1904" y="70671"/>
            <a:ext cx="719329" cy="719329"/>
          </a:xfrm>
          <a:prstGeom prst="rect">
            <a:avLst/>
          </a:prstGeom>
        </p:spPr>
      </p:pic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A59FAF62-5A32-4101-910B-8DC68BC9DC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330" y="70672"/>
            <a:ext cx="719329" cy="71932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DA113D2-5C2B-426D-B9F4-129862862BBA}"/>
              </a:ext>
            </a:extLst>
          </p:cNvPr>
          <p:cNvSpPr/>
          <p:nvPr/>
        </p:nvSpPr>
        <p:spPr>
          <a:xfrm>
            <a:off x="9769310" y="588992"/>
            <a:ext cx="2766020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http://pmilic.masfak.ni.ac.rs</a:t>
            </a:r>
            <a:endParaRPr lang="ru-RU" sz="14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 descr="C:\Users\Predrag\Desktop\fork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94" y="5939626"/>
            <a:ext cx="918373" cy="918373"/>
          </a:xfrm>
          <a:prstGeom prst="rect">
            <a:avLst/>
          </a:prstGeom>
          <a:noFill/>
        </p:spPr>
      </p:pic>
      <p:pic>
        <p:nvPicPr>
          <p:cNvPr id="20" name="Picture 19" descr="Stacker Crane Transport Services | Cargo Handling Equipment Shipping">
            <a:extLst>
              <a:ext uri="{FF2B5EF4-FFF2-40B4-BE49-F238E27FC236}">
                <a16:creationId xmlns:a16="http://schemas.microsoft.com/office/drawing/2014/main" id="{90E6DE53-D500-B8B3-401B-4DA187CE1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136" y="5862906"/>
            <a:ext cx="779104" cy="99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rhiva Visokoregalni i komisioni viličari - Mlakar Viličari">
            <a:extLst>
              <a:ext uri="{FF2B5EF4-FFF2-40B4-BE49-F238E27FC236}">
                <a16:creationId xmlns:a16="http://schemas.microsoft.com/office/drawing/2014/main" id="{7A0836B8-1286-4E7E-A8A5-2DA8A33947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681" r="87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95"/>
          <a:stretch/>
        </p:blipFill>
        <p:spPr bwMode="auto">
          <a:xfrm>
            <a:off x="11190226" y="5862905"/>
            <a:ext cx="961227" cy="99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A picture containing text, sky&#10;&#10;Description automatically generated">
            <a:extLst>
              <a:ext uri="{FF2B5EF4-FFF2-40B4-BE49-F238E27FC236}">
                <a16:creationId xmlns:a16="http://schemas.microsoft.com/office/drawing/2014/main" id="{A9250BE7-AA38-5818-EA99-BC41875771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742" y="5871364"/>
            <a:ext cx="1553706" cy="986634"/>
          </a:xfrm>
          <a:prstGeom prst="rect">
            <a:avLst/>
          </a:prstGeom>
        </p:spPr>
      </p:pic>
      <p:pic>
        <p:nvPicPr>
          <p:cNvPr id="31" name="Picture 10" descr="All You Need To Know About These 6 Types of Barcode Scanners">
            <a:extLst>
              <a:ext uri="{FF2B5EF4-FFF2-40B4-BE49-F238E27FC236}">
                <a16:creationId xmlns:a16="http://schemas.microsoft.com/office/drawing/2014/main" id="{314E68F6-1BD8-48F3-FA6B-6B811B605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1" t="-1792" r="13116" b="1792"/>
          <a:stretch/>
        </p:blipFill>
        <p:spPr bwMode="auto">
          <a:xfrm>
            <a:off x="7304919" y="5861214"/>
            <a:ext cx="1085427" cy="97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DACCC34-DC1D-8AC1-D9F1-C5C19B14B7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56152" y="5871364"/>
            <a:ext cx="1441032" cy="960244"/>
          </a:xfrm>
          <a:prstGeom prst="rect">
            <a:avLst/>
          </a:prstGeom>
        </p:spPr>
      </p:pic>
      <p:pic>
        <p:nvPicPr>
          <p:cNvPr id="33" name="Picture 32" descr="http://laddersonline.files.wordpress.com/2012/10/stock-picking-ladder.jpg"/>
          <p:cNvPicPr/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962990" y="5869672"/>
            <a:ext cx="1269616" cy="961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 descr="C:\FAKULTET\Nastava\S K L A D I S N A  T E H N I K A\skladista skice\Logistics_LR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22044" y="5869672"/>
            <a:ext cx="966046" cy="966046"/>
          </a:xfrm>
          <a:prstGeom prst="rect">
            <a:avLst/>
          </a:prstGeom>
          <a:noFill/>
        </p:spPr>
      </p:pic>
      <p:pic>
        <p:nvPicPr>
          <p:cNvPr id="35" name="Picture 5" descr="VW sl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013288" y="5868342"/>
            <a:ext cx="693104" cy="975190"/>
          </a:xfrm>
          <a:prstGeom prst="rect">
            <a:avLst/>
          </a:prstGeom>
          <a:noFill/>
        </p:spPr>
      </p:pic>
      <p:pic>
        <p:nvPicPr>
          <p:cNvPr id="36" name="Picture 4" descr="VW - sl 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>
            <a:off x="2615896" y="5868342"/>
            <a:ext cx="1381637" cy="967196"/>
          </a:xfrm>
          <a:prstGeom prst="rect">
            <a:avLst/>
          </a:prstGeom>
          <a:noFill/>
          <a:ln/>
        </p:spPr>
      </p:pic>
      <p:sp>
        <p:nvSpPr>
          <p:cNvPr id="37" name="Rectangle 1"/>
          <p:cNvSpPr>
            <a:spLocks noChangeArrowheads="1"/>
          </p:cNvSpPr>
          <p:nvPr/>
        </p:nvSpPr>
        <p:spPr bwMode="auto">
          <a:xfrm>
            <a:off x="139690" y="1065139"/>
            <a:ext cx="11977956" cy="369332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lang="sr-Cyrl-RS" b="1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Литература</a:t>
            </a:r>
            <a:endParaRPr lang="en-US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0694" y="1380857"/>
            <a:ext cx="6096000" cy="30623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33363" lvl="0" indent="-233363" defTabSz="9144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33363" algn="l"/>
              </a:tabLst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Вуки</a:t>
            </a:r>
            <a:r>
              <a:rPr lang="sr-Cyrl-CS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ћ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еви</a:t>
            </a:r>
            <a:r>
              <a:rPr lang="sr-Cyrl-CS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ћ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sr-Cyrl-CS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.,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Склади</a:t>
            </a:r>
            <a:r>
              <a:rPr lang="sr-Cyrl-CS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ш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та</a:t>
            </a:r>
            <a:r>
              <a:rPr lang="sr-Cyrl-CS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Превинг</a:t>
            </a:r>
            <a:r>
              <a:rPr lang="sr-Cyrl-CS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Београд</a:t>
            </a:r>
            <a:r>
              <a:rPr lang="sr-Cyrl-CS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1994.</a:t>
            </a:r>
            <a:endParaRPr lang="en-US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33363" lvl="0" indent="-233363" defTabSz="9144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33363" algn="l"/>
              </a:tabLst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Георгијеви</a:t>
            </a:r>
            <a:r>
              <a:rPr lang="sr-Cyrl-CS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ћ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</a:t>
            </a:r>
            <a:r>
              <a:rPr lang="sr-Cyrl-CS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.,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Регална склади</a:t>
            </a:r>
            <a:r>
              <a:rPr lang="sr-Cyrl-CS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ш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та</a:t>
            </a:r>
            <a:r>
              <a:rPr lang="sr-Cyrl-CS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br>
              <a:rPr lang="sr-Cyrl-CS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Факултет техни</a:t>
            </a:r>
            <a:r>
              <a:rPr lang="sr-Cyrl-CS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ч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ких наука</a:t>
            </a:r>
            <a:r>
              <a:rPr lang="sr-Cyrl-CS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Нови</a:t>
            </a:r>
            <a:r>
              <a:rPr lang="sr-Cyrl-CS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Сад</a:t>
            </a:r>
            <a:r>
              <a:rPr lang="sr-Cyrl-CS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1995.</a:t>
            </a:r>
            <a:endParaRPr lang="en-US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33363" lvl="0" indent="-233363" defTabSz="9144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33363" algn="l"/>
              </a:tabLst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Милеусни</a:t>
            </a:r>
            <a:r>
              <a:rPr lang="sr-Cyrl-CS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ћ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sr-Cyrl-CS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.,</a:t>
            </a:r>
            <a:r>
              <a:rPr lang="sr-Cyrl-CS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Унутра</a:t>
            </a:r>
            <a:r>
              <a:rPr lang="sr-Cyrl-CS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ш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њи транспорт и склади</a:t>
            </a:r>
            <a:r>
              <a:rPr lang="sr-Cyrl-CS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ш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та</a:t>
            </a:r>
            <a:r>
              <a:rPr lang="sr-Cyrl-CS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br>
              <a:rPr lang="sr-Cyrl-CS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Нау</a:t>
            </a:r>
            <a:r>
              <a:rPr lang="sl-SI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чна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књига</a:t>
            </a:r>
            <a:r>
              <a:rPr lang="sr-Cyrl-CS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Београд</a:t>
            </a:r>
            <a:r>
              <a:rPr lang="sr-Cyrl-CS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1990.</a:t>
            </a:r>
          </a:p>
          <a:p>
            <a:pPr marL="233363" indent="-233363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33363" algn="l"/>
              </a:tabLst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Арнолд Д.</a:t>
            </a:r>
            <a:r>
              <a:rPr lang="sr-Cyrl-CS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Токови материјала </a:t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(област: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Складиштење и комисионирање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), </a:t>
            </a:r>
            <a:r>
              <a:rPr lang="ru-RU" dirty="0"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dirty="0"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превод.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Машински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факултет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Ниш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Ниш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2004</a:t>
            </a:r>
            <a:r>
              <a:rPr lang="sr-Cyrl-CS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sr-Cyrl-CS" dirty="0">
              <a:solidFill>
                <a:schemeClr val="tx2">
                  <a:lumMod val="75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28668" y="1354465"/>
            <a:ext cx="6096000" cy="27597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33363" indent="-233363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33363" algn="l"/>
              </a:tabLst>
            </a:pPr>
            <a:r>
              <a:rPr lang="en-US" dirty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Christian </a:t>
            </a:r>
            <a:r>
              <a:rPr lang="en-US" dirty="0" err="1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Lippolt</a:t>
            </a:r>
            <a:r>
              <a:rPr lang="en-US" dirty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Universitaet</a:t>
            </a:r>
            <a:r>
              <a:rPr lang="en-US" dirty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 Karlsruhe IFL </a:t>
            </a:r>
            <a:r>
              <a:rPr lang="sr-Cyrl-CS" dirty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, </a:t>
            </a:r>
            <a:br>
              <a:rPr lang="sr-Cyrl-CS" dirty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</a:br>
            <a:r>
              <a:rPr lang="sr-Cyrl-CS" b="1" dirty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Системи складиштења и дистрибуције</a:t>
            </a:r>
            <a:r>
              <a:rPr lang="sr-Cyrl-CS" dirty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, </a:t>
            </a:r>
            <a:br>
              <a:rPr lang="sr-Cyrl-CS" dirty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rgbClr val="46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превод. </a:t>
            </a:r>
            <a:r>
              <a:rPr lang="en-US" dirty="0" err="1">
                <a:solidFill>
                  <a:srgbClr val="46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Машински</a:t>
            </a:r>
            <a:r>
              <a:rPr lang="en-US" dirty="0">
                <a:solidFill>
                  <a:srgbClr val="46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46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факултет</a:t>
            </a:r>
            <a:r>
              <a:rPr lang="en-US" dirty="0">
                <a:solidFill>
                  <a:srgbClr val="46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46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Ниш</a:t>
            </a:r>
            <a:r>
              <a:rPr lang="en-US" dirty="0">
                <a:solidFill>
                  <a:srgbClr val="46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dirty="0" err="1">
                <a:solidFill>
                  <a:srgbClr val="46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Ниш</a:t>
            </a:r>
            <a:r>
              <a:rPr lang="en-US" dirty="0">
                <a:solidFill>
                  <a:srgbClr val="46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2004</a:t>
            </a:r>
            <a:r>
              <a:rPr lang="sr-Cyrl-CS" dirty="0">
                <a:solidFill>
                  <a:srgbClr val="46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marL="233363" indent="-233363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33363" algn="l"/>
              </a:tabLst>
            </a:pPr>
            <a:r>
              <a:rPr lang="de-DE" dirty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Heinrich Martin, </a:t>
            </a:r>
            <a:r>
              <a:rPr lang="sr-Cyrl-CS" b="1" dirty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Планир</a:t>
            </a:r>
            <a:r>
              <a:rPr lang="de-DE" b="1" dirty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sr-Cyrl-CS" b="1" dirty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ње</a:t>
            </a:r>
            <a:r>
              <a:rPr lang="de-DE" b="1" dirty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r-Cyrl-CS" b="1" dirty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логистичких</a:t>
            </a:r>
            <a:r>
              <a:rPr lang="de-DE" b="1" dirty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r-Cyrl-CS" b="1" dirty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система</a:t>
            </a:r>
            <a:r>
              <a:rPr lang="de-DE" dirty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sr-Cyrl-CS" dirty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sr-Cyrl-CS" dirty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rgbClr val="46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превод. </a:t>
            </a:r>
            <a:r>
              <a:rPr lang="en-US" dirty="0" err="1">
                <a:solidFill>
                  <a:srgbClr val="46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Машински</a:t>
            </a:r>
            <a:r>
              <a:rPr lang="en-US" dirty="0">
                <a:solidFill>
                  <a:srgbClr val="46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46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факултет</a:t>
            </a:r>
            <a:r>
              <a:rPr lang="en-US" dirty="0">
                <a:solidFill>
                  <a:srgbClr val="46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46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Ниш</a:t>
            </a:r>
            <a:r>
              <a:rPr lang="en-US" dirty="0">
                <a:solidFill>
                  <a:srgbClr val="46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dirty="0" err="1">
                <a:solidFill>
                  <a:srgbClr val="46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Ниш</a:t>
            </a:r>
            <a:r>
              <a:rPr lang="en-US" dirty="0">
                <a:solidFill>
                  <a:srgbClr val="46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2004</a:t>
            </a:r>
            <a:endParaRPr lang="sr-Cyrl-CS" dirty="0">
              <a:solidFill>
                <a:srgbClr val="46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233363" indent="-233363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33363" algn="l"/>
              </a:tabLst>
            </a:pPr>
            <a:r>
              <a:rPr lang="en-US" dirty="0">
                <a:solidFill>
                  <a:srgbClr val="46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Prof. Dr. W. A. </a:t>
            </a:r>
            <a:r>
              <a:rPr lang="en-US" dirty="0" err="1">
                <a:solidFill>
                  <a:srgbClr val="46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Guenthner</a:t>
            </a:r>
            <a:r>
              <a:rPr lang="en-US" dirty="0">
                <a:solidFill>
                  <a:srgbClr val="46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TU </a:t>
            </a:r>
            <a:r>
              <a:rPr lang="en-US" dirty="0" err="1">
                <a:solidFill>
                  <a:srgbClr val="46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Muenchen</a:t>
            </a:r>
            <a:r>
              <a:rPr lang="en-US" dirty="0">
                <a:solidFill>
                  <a:srgbClr val="46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sr-Cyrl-CS" dirty="0">
                <a:solidFill>
                  <a:srgbClr val="46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sr-Cyrl-CS" dirty="0">
                <a:solidFill>
                  <a:srgbClr val="46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sr-Cyrl-CS" b="1" dirty="0">
                <a:solidFill>
                  <a:srgbClr val="46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Планир</a:t>
            </a:r>
            <a:r>
              <a:rPr lang="en-US" b="1" dirty="0">
                <a:solidFill>
                  <a:srgbClr val="46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a</a:t>
            </a:r>
            <a:r>
              <a:rPr lang="sr-Cyrl-CS" b="1" dirty="0">
                <a:solidFill>
                  <a:srgbClr val="46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ње</a:t>
            </a:r>
            <a:r>
              <a:rPr lang="en-US" b="1" dirty="0">
                <a:solidFill>
                  <a:srgbClr val="46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sr-Cyrl-CS" b="1" dirty="0">
                <a:solidFill>
                  <a:srgbClr val="46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</a:t>
            </a:r>
            <a:r>
              <a:rPr lang="en-US" b="1" dirty="0">
                <a:solidFill>
                  <a:srgbClr val="46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e</a:t>
            </a:r>
            <a:r>
              <a:rPr lang="sr-Cyrl-CS" b="1" dirty="0">
                <a:solidFill>
                  <a:srgbClr val="46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хничких</a:t>
            </a:r>
            <a:r>
              <a:rPr lang="en-US" b="1" dirty="0">
                <a:solidFill>
                  <a:srgbClr val="46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sr-Cyrl-CS" b="1" dirty="0">
                <a:solidFill>
                  <a:srgbClr val="46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логистичких система</a:t>
            </a:r>
            <a:r>
              <a:rPr lang="en-US" dirty="0">
                <a:solidFill>
                  <a:srgbClr val="46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r>
              <a:rPr lang="sr-Cyrl-CS" dirty="0">
                <a:solidFill>
                  <a:srgbClr val="46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br>
              <a:rPr lang="sr-Cyrl-CS" dirty="0">
                <a:solidFill>
                  <a:srgbClr val="46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dirty="0">
                <a:solidFill>
                  <a:srgbClr val="46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превод. </a:t>
            </a:r>
            <a:r>
              <a:rPr lang="en-US" dirty="0" err="1">
                <a:solidFill>
                  <a:srgbClr val="46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Машински</a:t>
            </a:r>
            <a:r>
              <a:rPr lang="en-US" dirty="0">
                <a:solidFill>
                  <a:srgbClr val="46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46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факултет</a:t>
            </a:r>
            <a:r>
              <a:rPr lang="en-US" dirty="0">
                <a:solidFill>
                  <a:srgbClr val="46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46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Ниш</a:t>
            </a:r>
            <a:r>
              <a:rPr lang="en-US" dirty="0">
                <a:solidFill>
                  <a:srgbClr val="46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dirty="0" err="1">
                <a:solidFill>
                  <a:srgbClr val="46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Ниш</a:t>
            </a:r>
            <a:r>
              <a:rPr lang="en-US" dirty="0">
                <a:solidFill>
                  <a:srgbClr val="46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2004</a:t>
            </a:r>
            <a:r>
              <a:rPr lang="sr-Cyrl-CS" dirty="0">
                <a:solidFill>
                  <a:srgbClr val="46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en-US" dirty="0"/>
          </a:p>
        </p:txBody>
      </p:sp>
      <p:pic>
        <p:nvPicPr>
          <p:cNvPr id="38" name="Picture 2" descr="C:\Users\Predrag\Desktop\books-icon-512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0134842" y="4049493"/>
            <a:ext cx="1778774" cy="1778774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531912" y="5079104"/>
            <a:ext cx="2914131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http://pmilic.masfak.ni.ac.rs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74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http://laddersonline.files.wordpress.com/2012/10/stock-picking-ladder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" y="981978"/>
            <a:ext cx="12182475" cy="4831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599B6BF-3289-418B-A41A-2A7C52C40056}"/>
              </a:ext>
            </a:extLst>
          </p:cNvPr>
          <p:cNvSpPr/>
          <p:nvPr/>
        </p:nvSpPr>
        <p:spPr>
          <a:xfrm>
            <a:off x="0" y="-13115"/>
            <a:ext cx="12192000" cy="99509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FB03E8A-E159-49AA-8938-D9C991FBBAB0}"/>
              </a:ext>
            </a:extLst>
          </p:cNvPr>
          <p:cNvSpPr/>
          <p:nvPr/>
        </p:nvSpPr>
        <p:spPr>
          <a:xfrm>
            <a:off x="0" y="5862906"/>
            <a:ext cx="12192000" cy="99509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0" y="5828267"/>
            <a:ext cx="12192000" cy="0"/>
          </a:xfrm>
          <a:prstGeom prst="line">
            <a:avLst/>
          </a:prstGeom>
          <a:ln w="19050" cmpd="sng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282835" y="-10000"/>
            <a:ext cx="6132675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bg1">
                    <a:lumMod val="65000"/>
                  </a:schemeClr>
                </a:solidFill>
              </a:rPr>
              <a:t>Машински факултет Универзитета у Нишу</a:t>
            </a:r>
          </a:p>
          <a:p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Основне академске студије</a:t>
            </a:r>
          </a:p>
          <a:p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Усмерење: Саобраћајно машинство транспорт и логистика</a:t>
            </a:r>
            <a:endParaRPr lang="sr-Latn-R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0" y="941810"/>
            <a:ext cx="12192000" cy="0"/>
          </a:xfrm>
          <a:prstGeom prst="line">
            <a:avLst/>
          </a:prstGeom>
          <a:ln w="254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0CD358D0-ED98-4202-AD4E-ED902A2FB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1904" y="70671"/>
            <a:ext cx="719329" cy="719329"/>
          </a:xfrm>
          <a:prstGeom prst="rect">
            <a:avLst/>
          </a:prstGeom>
        </p:spPr>
      </p:pic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A59FAF62-5A32-4101-910B-8DC68BC9DC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330" y="70672"/>
            <a:ext cx="719329" cy="71932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DA113D2-5C2B-426D-B9F4-129862862BBA}"/>
              </a:ext>
            </a:extLst>
          </p:cNvPr>
          <p:cNvSpPr/>
          <p:nvPr/>
        </p:nvSpPr>
        <p:spPr>
          <a:xfrm>
            <a:off x="9769310" y="588992"/>
            <a:ext cx="2766020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http://pmilic.masfak.ni.ac.rs</a:t>
            </a:r>
            <a:endParaRPr lang="ru-RU" sz="14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 descr="C:\Users\Predrag\Desktop\fork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694" y="5939626"/>
            <a:ext cx="918373" cy="918373"/>
          </a:xfrm>
          <a:prstGeom prst="rect">
            <a:avLst/>
          </a:prstGeom>
          <a:noFill/>
        </p:spPr>
      </p:pic>
      <p:pic>
        <p:nvPicPr>
          <p:cNvPr id="20" name="Picture 19" descr="Stacker Crane Transport Services | Cargo Handling Equipment Shipping">
            <a:extLst>
              <a:ext uri="{FF2B5EF4-FFF2-40B4-BE49-F238E27FC236}">
                <a16:creationId xmlns:a16="http://schemas.microsoft.com/office/drawing/2014/main" id="{90E6DE53-D500-B8B3-401B-4DA187CE1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136" y="5862906"/>
            <a:ext cx="779104" cy="99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rhiva Visokoregalni i komisioni viličari - Mlakar Viličari">
            <a:extLst>
              <a:ext uri="{FF2B5EF4-FFF2-40B4-BE49-F238E27FC236}">
                <a16:creationId xmlns:a16="http://schemas.microsoft.com/office/drawing/2014/main" id="{7A0836B8-1286-4E7E-A8A5-2DA8A33947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681" r="87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95"/>
          <a:stretch/>
        </p:blipFill>
        <p:spPr bwMode="auto">
          <a:xfrm>
            <a:off x="11190226" y="5862905"/>
            <a:ext cx="961227" cy="99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A picture containing text, sky&#10;&#10;Description automatically generated">
            <a:extLst>
              <a:ext uri="{FF2B5EF4-FFF2-40B4-BE49-F238E27FC236}">
                <a16:creationId xmlns:a16="http://schemas.microsoft.com/office/drawing/2014/main" id="{A9250BE7-AA38-5818-EA99-BC41875771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742" y="5871364"/>
            <a:ext cx="1553706" cy="986634"/>
          </a:xfrm>
          <a:prstGeom prst="rect">
            <a:avLst/>
          </a:prstGeom>
        </p:spPr>
      </p:pic>
      <p:pic>
        <p:nvPicPr>
          <p:cNvPr id="31" name="Picture 10" descr="All You Need To Know About These 6 Types of Barcode Scanners">
            <a:extLst>
              <a:ext uri="{FF2B5EF4-FFF2-40B4-BE49-F238E27FC236}">
                <a16:creationId xmlns:a16="http://schemas.microsoft.com/office/drawing/2014/main" id="{314E68F6-1BD8-48F3-FA6B-6B811B605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1" t="-1792" r="13116" b="1792"/>
          <a:stretch/>
        </p:blipFill>
        <p:spPr bwMode="auto">
          <a:xfrm>
            <a:off x="7304919" y="5861214"/>
            <a:ext cx="1085427" cy="97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DACCC34-DC1D-8AC1-D9F1-C5C19B14B7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56152" y="5871364"/>
            <a:ext cx="1441032" cy="960244"/>
          </a:xfrm>
          <a:prstGeom prst="rect">
            <a:avLst/>
          </a:prstGeom>
        </p:spPr>
      </p:pic>
      <p:pic>
        <p:nvPicPr>
          <p:cNvPr id="33" name="Picture 32" descr="http://laddersonline.files.wordpress.com/2012/10/stock-picking-ladder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62990" y="5869672"/>
            <a:ext cx="1269616" cy="961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 descr="C:\FAKULTET\Nastava\S K L A D I S N A  T E H N I K A\skladista skice\Logistics_LR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22044" y="5869672"/>
            <a:ext cx="966046" cy="966046"/>
          </a:xfrm>
          <a:prstGeom prst="rect">
            <a:avLst/>
          </a:prstGeom>
          <a:noFill/>
        </p:spPr>
      </p:pic>
      <p:pic>
        <p:nvPicPr>
          <p:cNvPr id="35" name="Picture 5" descr="VW sl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013288" y="5868342"/>
            <a:ext cx="693104" cy="975190"/>
          </a:xfrm>
          <a:prstGeom prst="rect">
            <a:avLst/>
          </a:prstGeom>
          <a:noFill/>
        </p:spPr>
      </p:pic>
      <p:pic>
        <p:nvPicPr>
          <p:cNvPr id="36" name="Picture 4" descr="VW - sl 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>
            <a:off x="2615896" y="5868342"/>
            <a:ext cx="1381637" cy="967196"/>
          </a:xfrm>
          <a:prstGeom prst="rect">
            <a:avLst/>
          </a:prstGeom>
          <a:noFill/>
          <a:ln/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2013201"/>
              </p:ext>
            </p:extLst>
          </p:nvPr>
        </p:nvGraphicFramePr>
        <p:xfrm>
          <a:off x="2036688" y="1676906"/>
          <a:ext cx="8229599" cy="3571409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861881063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43262692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4205088488"/>
                    </a:ext>
                  </a:extLst>
                </a:gridCol>
                <a:gridCol w="1676399">
                  <a:extLst>
                    <a:ext uri="{9D8B030D-6E8A-4147-A177-3AD203B41FA5}">
                      <a16:colId xmlns:a16="http://schemas.microsoft.com/office/drawing/2014/main" val="2430815328"/>
                    </a:ext>
                  </a:extLst>
                </a:gridCol>
              </a:tblGrid>
              <a:tr h="270933">
                <a:tc gridSpan="4"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sr-Cyrl-CS" sz="1600" dirty="0"/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1600" dirty="0"/>
                        <a:t>Методе извођења наставе:</a:t>
                      </a:r>
                      <a:endParaRPr lang="en-US" sz="1600" dirty="0"/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/>
                        <a:t>Предавања, рачунска вежбања, в</a:t>
                      </a:r>
                      <a:r>
                        <a:rPr lang="sr-Cyrl-CS" sz="1600" dirty="0"/>
                        <a:t>ежбе на рачунару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8522" marR="58522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1470236"/>
                  </a:ext>
                </a:extLst>
              </a:tr>
              <a:tr h="233468">
                <a:tc gridSpan="4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1600" dirty="0" smtClean="0"/>
                        <a:t>Оцена знања</a:t>
                      </a:r>
                      <a:endParaRPr lang="sr-Cyrl-CS" sz="1600" dirty="0"/>
                    </a:p>
                  </a:txBody>
                  <a:tcPr marL="58522" marR="58522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446408"/>
                  </a:ext>
                </a:extLst>
              </a:tr>
              <a:tr h="353060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1600" dirty="0" smtClean="0"/>
                        <a:t>Предиспитне </a:t>
                      </a:r>
                      <a:r>
                        <a:rPr lang="sr-Cyrl-CS" sz="1600" dirty="0"/>
                        <a:t>обавезе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8522" marR="5852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8522" marR="5852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sr-Cyrl-CS" sz="1400" dirty="0"/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1400" dirty="0"/>
                        <a:t>Завршни испит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8522" marR="58522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400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/>
                        <a:t>Однос /поена</a:t>
                      </a:r>
                    </a:p>
                  </a:txBody>
                  <a:tcPr marL="58522" marR="58522" marT="0" marB="0"/>
                </a:tc>
                <a:extLst>
                  <a:ext uri="{0D108BD9-81ED-4DB2-BD59-A6C34878D82A}">
                    <a16:rowId xmlns:a16="http://schemas.microsoft.com/office/drawing/2014/main" val="4150784610"/>
                  </a:ext>
                </a:extLst>
              </a:tr>
              <a:tr h="260096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1600" dirty="0" smtClean="0"/>
                        <a:t>Активност </a:t>
                      </a:r>
                      <a:r>
                        <a:rPr lang="sr-Cyrl-CS" sz="1600" dirty="0"/>
                        <a:t>у току предавања</a:t>
                      </a:r>
                      <a:endParaRPr lang="en-US" sz="1600" dirty="0"/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1600" dirty="0"/>
                        <a:t>и практичне </a:t>
                      </a:r>
                      <a:r>
                        <a:rPr lang="sr-Cyrl-CS" sz="1600" dirty="0" smtClean="0"/>
                        <a:t>наставе</a:t>
                      </a:r>
                      <a:endParaRPr lang="sr-Cyrl-RS" sz="1600" dirty="0"/>
                    </a:p>
                  </a:txBody>
                  <a:tcPr marL="58522" marR="58522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8522" marR="58522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400" dirty="0"/>
                        <a:t>Присуство</a:t>
                      </a:r>
                      <a:r>
                        <a:rPr lang="sr-Cyrl-RS" sz="1400" baseline="0" dirty="0"/>
                        <a:t> настави </a:t>
                      </a:r>
                      <a:br>
                        <a:rPr lang="sr-Cyrl-RS" sz="1400" baseline="0" dirty="0"/>
                      </a:br>
                      <a:r>
                        <a:rPr lang="sr-Cyrl-RS" sz="1400" baseline="0" dirty="0"/>
                        <a:t>(актовност у току предавања)</a:t>
                      </a:r>
                      <a:endParaRPr lang="en-US" sz="1400" dirty="0"/>
                    </a:p>
                  </a:txBody>
                  <a:tcPr marL="58522" marR="58522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400" dirty="0"/>
                        <a:t>1</a:t>
                      </a:r>
                      <a:r>
                        <a:rPr lang="en-US" sz="1400" dirty="0"/>
                        <a:t>0</a:t>
                      </a:r>
                    </a:p>
                  </a:txBody>
                  <a:tcPr marL="58522" marR="58522" marT="0" marB="0" anchor="ctr"/>
                </a:tc>
                <a:extLst>
                  <a:ext uri="{0D108BD9-81ED-4DB2-BD59-A6C34878D82A}">
                    <a16:rowId xmlns:a16="http://schemas.microsoft.com/office/drawing/2014/main" val="3658623038"/>
                  </a:ext>
                </a:extLst>
              </a:tr>
              <a:tr h="435356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1600" dirty="0"/>
                        <a:t>Рачунски колоквијуми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8522" marR="58522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1600" dirty="0"/>
                        <a:t>2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8522" marR="58522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1400" dirty="0"/>
                        <a:t>Писмени испит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8522" marR="58522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6</a:t>
                      </a:r>
                      <a:r>
                        <a:rPr lang="sr-Cyrl-RS" sz="1400" dirty="0"/>
                        <a:t>0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8522" marR="58522" marT="0" marB="0" anchor="ctr"/>
                </a:tc>
                <a:extLst>
                  <a:ext uri="{0D108BD9-81ED-4DB2-BD59-A6C34878D82A}">
                    <a16:rowId xmlns:a16="http://schemas.microsoft.com/office/drawing/2014/main" val="10305095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1600" dirty="0"/>
                        <a:t>Раду у софтверу - колоквијум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8522" marR="58522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1600" dirty="0"/>
                        <a:t>1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8522" marR="58522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1400" dirty="0"/>
                        <a:t>Завршни испит (тест)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8522" marR="58522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1400" dirty="0"/>
                        <a:t>3</a:t>
                      </a:r>
                      <a:r>
                        <a:rPr lang="en-US" sz="1400" dirty="0"/>
                        <a:t>0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8522" marR="58522" marT="0" marB="0" anchor="ctr"/>
                </a:tc>
                <a:extLst>
                  <a:ext uri="{0D108BD9-81ED-4DB2-BD59-A6C34878D82A}">
                    <a16:rowId xmlns:a16="http://schemas.microsoft.com/office/drawing/2014/main" val="1258590433"/>
                  </a:ext>
                </a:extLst>
              </a:tr>
              <a:tr h="270933">
                <a:tc gridSpan="4"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1600" dirty="0" smtClean="0"/>
                        <a:t>Обавезе </a:t>
                      </a:r>
                      <a:r>
                        <a:rPr lang="sr-Cyrl-CS" sz="1600" dirty="0"/>
                        <a:t>студената</a:t>
                      </a:r>
                      <a:r>
                        <a:rPr lang="sr-Cyrl-CS" sz="1600" dirty="0" smtClean="0"/>
                        <a:t>: Присуство </a:t>
                      </a:r>
                      <a:r>
                        <a:rPr lang="sr-Cyrl-CS" sz="1600" dirty="0"/>
                        <a:t>предавањима и вежбањима</a:t>
                      </a:r>
                      <a:r>
                        <a:rPr lang="sr-Cyrl-CS" sz="1600" dirty="0" smtClean="0"/>
                        <a:t>.</a:t>
                      </a:r>
                      <a:endParaRPr lang="sr-Cyrl-RS" sz="1600" dirty="0"/>
                    </a:p>
                  </a:txBody>
                  <a:tcPr marL="58522" marR="58522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89767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27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599B6BF-3289-418B-A41A-2A7C52C40056}"/>
              </a:ext>
            </a:extLst>
          </p:cNvPr>
          <p:cNvSpPr/>
          <p:nvPr/>
        </p:nvSpPr>
        <p:spPr>
          <a:xfrm>
            <a:off x="0" y="-13115"/>
            <a:ext cx="12192000" cy="99509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FB03E8A-E159-49AA-8938-D9C991FBBAB0}"/>
              </a:ext>
            </a:extLst>
          </p:cNvPr>
          <p:cNvSpPr/>
          <p:nvPr/>
        </p:nvSpPr>
        <p:spPr>
          <a:xfrm>
            <a:off x="0" y="5862906"/>
            <a:ext cx="12192000" cy="99509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0" y="5828267"/>
            <a:ext cx="12192000" cy="0"/>
          </a:xfrm>
          <a:prstGeom prst="line">
            <a:avLst/>
          </a:prstGeom>
          <a:ln w="19050" cmpd="sng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282835" y="-10000"/>
            <a:ext cx="6132675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bg1">
                    <a:lumMod val="65000"/>
                  </a:schemeClr>
                </a:solidFill>
              </a:rPr>
              <a:t>Машински факултет Универзитета у Нишу</a:t>
            </a:r>
          </a:p>
          <a:p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Основне академске студије</a:t>
            </a:r>
          </a:p>
          <a:p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Усмерење: Саобраћајно машинство транспорт и логистика</a:t>
            </a:r>
            <a:endParaRPr lang="sr-Latn-R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0" y="941810"/>
            <a:ext cx="12192000" cy="0"/>
          </a:xfrm>
          <a:prstGeom prst="line">
            <a:avLst/>
          </a:prstGeom>
          <a:ln w="254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0CD358D0-ED98-4202-AD4E-ED902A2FB4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1904" y="70671"/>
            <a:ext cx="719329" cy="719329"/>
          </a:xfrm>
          <a:prstGeom prst="rect">
            <a:avLst/>
          </a:prstGeom>
        </p:spPr>
      </p:pic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A59FAF62-5A32-4101-910B-8DC68BC9DC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330" y="70672"/>
            <a:ext cx="719329" cy="71932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DA113D2-5C2B-426D-B9F4-129862862BBA}"/>
              </a:ext>
            </a:extLst>
          </p:cNvPr>
          <p:cNvSpPr/>
          <p:nvPr/>
        </p:nvSpPr>
        <p:spPr>
          <a:xfrm>
            <a:off x="9769310" y="588992"/>
            <a:ext cx="2766020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http://pmilic.masfak.ni.ac.rs</a:t>
            </a:r>
            <a:endParaRPr lang="ru-RU" sz="14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 descr="C:\Users\Predrag\Desktop\fork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94" y="5939626"/>
            <a:ext cx="918373" cy="918373"/>
          </a:xfrm>
          <a:prstGeom prst="rect">
            <a:avLst/>
          </a:prstGeom>
          <a:noFill/>
        </p:spPr>
      </p:pic>
      <p:pic>
        <p:nvPicPr>
          <p:cNvPr id="20" name="Picture 19" descr="Stacker Crane Transport Services | Cargo Handling Equipment Shipping">
            <a:extLst>
              <a:ext uri="{FF2B5EF4-FFF2-40B4-BE49-F238E27FC236}">
                <a16:creationId xmlns:a16="http://schemas.microsoft.com/office/drawing/2014/main" id="{90E6DE53-D500-B8B3-401B-4DA187CE1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136" y="5862906"/>
            <a:ext cx="779104" cy="99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rhiva Visokoregalni i komisioni viličari - Mlakar Viličari">
            <a:extLst>
              <a:ext uri="{FF2B5EF4-FFF2-40B4-BE49-F238E27FC236}">
                <a16:creationId xmlns:a16="http://schemas.microsoft.com/office/drawing/2014/main" id="{7A0836B8-1286-4E7E-A8A5-2DA8A33947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681" r="87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95"/>
          <a:stretch/>
        </p:blipFill>
        <p:spPr bwMode="auto">
          <a:xfrm>
            <a:off x="11190226" y="5862905"/>
            <a:ext cx="961227" cy="99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A picture containing text, sky&#10;&#10;Description automatically generated">
            <a:extLst>
              <a:ext uri="{FF2B5EF4-FFF2-40B4-BE49-F238E27FC236}">
                <a16:creationId xmlns:a16="http://schemas.microsoft.com/office/drawing/2014/main" id="{A9250BE7-AA38-5818-EA99-BC41875771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742" y="5871364"/>
            <a:ext cx="1553706" cy="986634"/>
          </a:xfrm>
          <a:prstGeom prst="rect">
            <a:avLst/>
          </a:prstGeom>
        </p:spPr>
      </p:pic>
      <p:pic>
        <p:nvPicPr>
          <p:cNvPr id="31" name="Picture 10" descr="All You Need To Know About These 6 Types of Barcode Scanners">
            <a:extLst>
              <a:ext uri="{FF2B5EF4-FFF2-40B4-BE49-F238E27FC236}">
                <a16:creationId xmlns:a16="http://schemas.microsoft.com/office/drawing/2014/main" id="{314E68F6-1BD8-48F3-FA6B-6B811B605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1" t="-1792" r="13116" b="1792"/>
          <a:stretch/>
        </p:blipFill>
        <p:spPr bwMode="auto">
          <a:xfrm>
            <a:off x="7304919" y="5861214"/>
            <a:ext cx="1085427" cy="97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DACCC34-DC1D-8AC1-D9F1-C5C19B14B7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56152" y="5871364"/>
            <a:ext cx="1441032" cy="960244"/>
          </a:xfrm>
          <a:prstGeom prst="rect">
            <a:avLst/>
          </a:prstGeom>
        </p:spPr>
      </p:pic>
      <p:pic>
        <p:nvPicPr>
          <p:cNvPr id="33" name="Picture 32" descr="http://laddersonline.files.wordpress.com/2012/10/stock-picking-ladder.jpg"/>
          <p:cNvPicPr/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962990" y="5869672"/>
            <a:ext cx="1269616" cy="961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 descr="C:\FAKULTET\Nastava\S K L A D I S N A  T E H N I K A\skladista skice\Logistics_LR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22044" y="5869672"/>
            <a:ext cx="966046" cy="966046"/>
          </a:xfrm>
          <a:prstGeom prst="rect">
            <a:avLst/>
          </a:prstGeom>
          <a:noFill/>
        </p:spPr>
      </p:pic>
      <p:pic>
        <p:nvPicPr>
          <p:cNvPr id="35" name="Picture 5" descr="VW sl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013288" y="5868342"/>
            <a:ext cx="693104" cy="975190"/>
          </a:xfrm>
          <a:prstGeom prst="rect">
            <a:avLst/>
          </a:prstGeom>
          <a:noFill/>
        </p:spPr>
      </p:pic>
      <p:pic>
        <p:nvPicPr>
          <p:cNvPr id="36" name="Picture 4" descr="VW - sl 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>
            <a:off x="2615896" y="5868342"/>
            <a:ext cx="1381637" cy="967196"/>
          </a:xfrm>
          <a:prstGeom prst="rect">
            <a:avLst/>
          </a:prstGeom>
          <a:noFill/>
          <a:ln/>
        </p:spPr>
      </p:pic>
      <p:sp>
        <p:nvSpPr>
          <p:cNvPr id="37" name="Rectangle 1"/>
          <p:cNvSpPr>
            <a:spLocks noChangeArrowheads="1"/>
          </p:cNvSpPr>
          <p:nvPr/>
        </p:nvSpPr>
        <p:spPr bwMode="auto">
          <a:xfrm>
            <a:off x="0" y="1053451"/>
            <a:ext cx="11977956" cy="646331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lang="sr-Cyrl-RS" b="1" i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Практична </a:t>
            </a:r>
            <a:r>
              <a:rPr lang="sr-Cyrl-RS" b="1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настава - </a:t>
            </a:r>
            <a:r>
              <a:rPr lang="sr-Cyrl-RS" b="1" i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Означавање у </a:t>
            </a:r>
            <a:r>
              <a:rPr lang="sr-Cyrl-RS" b="1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складишу</a:t>
            </a:r>
            <a:endParaRPr lang="de-DE" b="1" i="1" dirty="0">
              <a:solidFill>
                <a:srgbClr val="C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endParaRPr lang="en-US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8" name="Picture 2" descr="Best Practice and Tips for Warehouse Labeling when using a WMS">
            <a:extLst>
              <a:ext uri="{FF2B5EF4-FFF2-40B4-BE49-F238E27FC236}">
                <a16:creationId xmlns:a16="http://schemas.microsoft.com/office/drawing/2014/main" id="{819753A2-1410-1847-E3F9-0A2F254A8C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6" t="13526" r="5445" b="9179"/>
          <a:stretch/>
        </p:blipFill>
        <p:spPr bwMode="auto">
          <a:xfrm>
            <a:off x="488272" y="1618124"/>
            <a:ext cx="5410200" cy="273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Magnetic Warehouse Rack Labels - Camcode">
            <a:extLst>
              <a:ext uri="{FF2B5EF4-FFF2-40B4-BE49-F238E27FC236}">
                <a16:creationId xmlns:a16="http://schemas.microsoft.com/office/drawing/2014/main" id="{88F6E550-8E29-E404-C3D8-E33FC05C2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478" y="1311258"/>
            <a:ext cx="2434128" cy="144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Zebra MC9200 Mobile Handheld Computer - Aust Zebra Partner.">
            <a:extLst>
              <a:ext uri="{FF2B5EF4-FFF2-40B4-BE49-F238E27FC236}">
                <a16:creationId xmlns:a16="http://schemas.microsoft.com/office/drawing/2014/main" id="{50C0E6FB-D86F-F185-C428-2EE15EB73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521" y="4037406"/>
            <a:ext cx="14859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All You Need To Know About These 6 Types of Barcode Scanners">
            <a:extLst>
              <a:ext uri="{FF2B5EF4-FFF2-40B4-BE49-F238E27FC236}">
                <a16:creationId xmlns:a16="http://schemas.microsoft.com/office/drawing/2014/main" id="{314E68F6-1BD8-48F3-FA6B-6B811B605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1" t="-1792" r="13116" b="1792"/>
          <a:stretch/>
        </p:blipFill>
        <p:spPr bwMode="auto">
          <a:xfrm>
            <a:off x="5971144" y="1268995"/>
            <a:ext cx="2485008" cy="222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2" descr="Barcode Scanners | KEYENCE America">
            <a:extLst>
              <a:ext uri="{FF2B5EF4-FFF2-40B4-BE49-F238E27FC236}">
                <a16:creationId xmlns:a16="http://schemas.microsoft.com/office/drawing/2014/main" id="{5F13DB55-8BAE-CFF5-E4FE-5DD173095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797" y="3059856"/>
            <a:ext cx="3375026" cy="268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15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599B6BF-3289-418B-A41A-2A7C52C40056}"/>
              </a:ext>
            </a:extLst>
          </p:cNvPr>
          <p:cNvSpPr/>
          <p:nvPr/>
        </p:nvSpPr>
        <p:spPr>
          <a:xfrm>
            <a:off x="0" y="-13115"/>
            <a:ext cx="12192000" cy="99509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FB03E8A-E159-49AA-8938-D9C991FBBAB0}"/>
              </a:ext>
            </a:extLst>
          </p:cNvPr>
          <p:cNvSpPr/>
          <p:nvPr/>
        </p:nvSpPr>
        <p:spPr>
          <a:xfrm>
            <a:off x="0" y="5862906"/>
            <a:ext cx="12192000" cy="99509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0" y="5828267"/>
            <a:ext cx="12192000" cy="0"/>
          </a:xfrm>
          <a:prstGeom prst="line">
            <a:avLst/>
          </a:prstGeom>
          <a:ln w="19050" cmpd="sng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282835" y="-10000"/>
            <a:ext cx="6132675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bg1">
                    <a:lumMod val="65000"/>
                  </a:schemeClr>
                </a:solidFill>
              </a:rPr>
              <a:t>Машински факултет Универзитета у Нишу</a:t>
            </a:r>
          </a:p>
          <a:p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Основне академске студије</a:t>
            </a:r>
          </a:p>
          <a:p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Усмерење: Саобраћајно машинство транспорт и логистика</a:t>
            </a:r>
            <a:endParaRPr lang="sr-Latn-R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0" y="941810"/>
            <a:ext cx="12192000" cy="0"/>
          </a:xfrm>
          <a:prstGeom prst="line">
            <a:avLst/>
          </a:prstGeom>
          <a:ln w="254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0CD358D0-ED98-4202-AD4E-ED902A2FB4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1904" y="70671"/>
            <a:ext cx="719329" cy="719329"/>
          </a:xfrm>
          <a:prstGeom prst="rect">
            <a:avLst/>
          </a:prstGeom>
        </p:spPr>
      </p:pic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A59FAF62-5A32-4101-910B-8DC68BC9DC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330" y="70672"/>
            <a:ext cx="719329" cy="71932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DA113D2-5C2B-426D-B9F4-129862862BBA}"/>
              </a:ext>
            </a:extLst>
          </p:cNvPr>
          <p:cNvSpPr/>
          <p:nvPr/>
        </p:nvSpPr>
        <p:spPr>
          <a:xfrm>
            <a:off x="9769310" y="588992"/>
            <a:ext cx="2766020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http://pmilic.masfak.ni.ac.rs</a:t>
            </a:r>
            <a:endParaRPr lang="ru-RU" sz="14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 descr="C:\Users\Predrag\Desktop\fork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94" y="5939626"/>
            <a:ext cx="918373" cy="918373"/>
          </a:xfrm>
          <a:prstGeom prst="rect">
            <a:avLst/>
          </a:prstGeom>
          <a:noFill/>
        </p:spPr>
      </p:pic>
      <p:pic>
        <p:nvPicPr>
          <p:cNvPr id="20" name="Picture 19" descr="Stacker Crane Transport Services | Cargo Handling Equipment Shipping">
            <a:extLst>
              <a:ext uri="{FF2B5EF4-FFF2-40B4-BE49-F238E27FC236}">
                <a16:creationId xmlns:a16="http://schemas.microsoft.com/office/drawing/2014/main" id="{90E6DE53-D500-B8B3-401B-4DA187CE1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136" y="5862906"/>
            <a:ext cx="779104" cy="99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rhiva Visokoregalni i komisioni viličari - Mlakar Viličari">
            <a:extLst>
              <a:ext uri="{FF2B5EF4-FFF2-40B4-BE49-F238E27FC236}">
                <a16:creationId xmlns:a16="http://schemas.microsoft.com/office/drawing/2014/main" id="{7A0836B8-1286-4E7E-A8A5-2DA8A33947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681" r="87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95"/>
          <a:stretch/>
        </p:blipFill>
        <p:spPr bwMode="auto">
          <a:xfrm>
            <a:off x="11190226" y="5862905"/>
            <a:ext cx="961227" cy="99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A picture containing text, sky&#10;&#10;Description automatically generated">
            <a:extLst>
              <a:ext uri="{FF2B5EF4-FFF2-40B4-BE49-F238E27FC236}">
                <a16:creationId xmlns:a16="http://schemas.microsoft.com/office/drawing/2014/main" id="{A9250BE7-AA38-5818-EA99-BC41875771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742" y="5871364"/>
            <a:ext cx="1553706" cy="986634"/>
          </a:xfrm>
          <a:prstGeom prst="rect">
            <a:avLst/>
          </a:prstGeom>
        </p:spPr>
      </p:pic>
      <p:pic>
        <p:nvPicPr>
          <p:cNvPr id="31" name="Picture 10" descr="All You Need To Know About These 6 Types of Barcode Scanners">
            <a:extLst>
              <a:ext uri="{FF2B5EF4-FFF2-40B4-BE49-F238E27FC236}">
                <a16:creationId xmlns:a16="http://schemas.microsoft.com/office/drawing/2014/main" id="{314E68F6-1BD8-48F3-FA6B-6B811B605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1" t="-1792" r="13116" b="1792"/>
          <a:stretch/>
        </p:blipFill>
        <p:spPr bwMode="auto">
          <a:xfrm>
            <a:off x="7304919" y="5861214"/>
            <a:ext cx="1085427" cy="97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DACCC34-DC1D-8AC1-D9F1-C5C19B14B7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56152" y="5871364"/>
            <a:ext cx="1441032" cy="960244"/>
          </a:xfrm>
          <a:prstGeom prst="rect">
            <a:avLst/>
          </a:prstGeom>
        </p:spPr>
      </p:pic>
      <p:pic>
        <p:nvPicPr>
          <p:cNvPr id="33" name="Picture 32" descr="http://laddersonline.files.wordpress.com/2012/10/stock-picking-ladder.jpg"/>
          <p:cNvPicPr/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962990" y="5869672"/>
            <a:ext cx="1269616" cy="961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 descr="C:\FAKULTET\Nastava\S K L A D I S N A  T E H N I K A\skladista skice\Logistics_LR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22044" y="5869672"/>
            <a:ext cx="966046" cy="966046"/>
          </a:xfrm>
          <a:prstGeom prst="rect">
            <a:avLst/>
          </a:prstGeom>
          <a:noFill/>
        </p:spPr>
      </p:pic>
      <p:pic>
        <p:nvPicPr>
          <p:cNvPr id="35" name="Picture 5" descr="VW sl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013288" y="5868342"/>
            <a:ext cx="693104" cy="975190"/>
          </a:xfrm>
          <a:prstGeom prst="rect">
            <a:avLst/>
          </a:prstGeom>
          <a:noFill/>
        </p:spPr>
      </p:pic>
      <p:pic>
        <p:nvPicPr>
          <p:cNvPr id="36" name="Picture 4" descr="VW - sl 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>
            <a:off x="2615896" y="5868342"/>
            <a:ext cx="1381637" cy="967196"/>
          </a:xfrm>
          <a:prstGeom prst="rect">
            <a:avLst/>
          </a:prstGeom>
          <a:noFill/>
          <a:ln/>
        </p:spPr>
      </p:pic>
      <p:sp>
        <p:nvSpPr>
          <p:cNvPr id="37" name="Rectangle 1"/>
          <p:cNvSpPr>
            <a:spLocks noChangeArrowheads="1"/>
          </p:cNvSpPr>
          <p:nvPr/>
        </p:nvSpPr>
        <p:spPr bwMode="auto">
          <a:xfrm>
            <a:off x="0" y="1053451"/>
            <a:ext cx="11977956" cy="646331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lang="sr-Cyrl-RS" b="1" i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Практична </a:t>
            </a:r>
            <a:r>
              <a:rPr lang="sr-Cyrl-RS" b="1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настава - </a:t>
            </a:r>
            <a:r>
              <a:rPr lang="sr-Cyrl-RS" b="1" i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Означавање у </a:t>
            </a:r>
            <a:r>
              <a:rPr lang="sr-Cyrl-RS" b="1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складишу</a:t>
            </a:r>
            <a:endParaRPr lang="de-DE" b="1" i="1" dirty="0">
              <a:solidFill>
                <a:srgbClr val="C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endParaRPr lang="en-US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A34E941-E095-031B-520B-B9D45108FC5F}"/>
              </a:ext>
            </a:extLst>
          </p:cNvPr>
          <p:cNvGrpSpPr/>
          <p:nvPr/>
        </p:nvGrpSpPr>
        <p:grpSpPr>
          <a:xfrm>
            <a:off x="483925" y="1582650"/>
            <a:ext cx="5419725" cy="4053638"/>
            <a:chOff x="447675" y="314616"/>
            <a:chExt cx="8239125" cy="616238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76C41FB-6210-AD75-819F-74049AB1E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675" y="314617"/>
              <a:ext cx="2743200" cy="205319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0089D38-7219-28EA-2DEE-D1CFBD572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0875" y="314617"/>
              <a:ext cx="2743200" cy="205319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FC09C9F-0C8F-6A6E-4859-08FD42ABC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675" y="2369212"/>
              <a:ext cx="2743200" cy="2053193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23D9330-AF6F-A718-E3DF-CE1DF20BE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0875" y="2367810"/>
              <a:ext cx="2743200" cy="205319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80E177F-F65A-7B0F-9690-9345D1C3C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4075" y="314616"/>
              <a:ext cx="2743200" cy="2053193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952FCE9-7F8D-C3B5-0896-C2B04D18F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4550" y="2363191"/>
              <a:ext cx="2743200" cy="2053193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95FC087-655F-21B4-3315-EB27AEF2F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4411478"/>
              <a:ext cx="2743200" cy="205319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8EE1303-1605-D35A-B30A-961970CB4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400" y="4423807"/>
              <a:ext cx="2743200" cy="2053193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2D7C70E9-46C2-BD63-D0BC-C2C42872F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600" y="4411477"/>
              <a:ext cx="2743200" cy="2053193"/>
            </a:xfrm>
            <a:prstGeom prst="rect">
              <a:avLst/>
            </a:prstGeom>
          </p:spPr>
        </p:pic>
      </p:grpSp>
      <p:pic>
        <p:nvPicPr>
          <p:cNvPr id="38" name="Picture 2" descr="http://www.instrumentation.co.za/articles/SA%20Instrumentation%20&amp;%20Control%20-%20Published%20by%20Technews/J1408a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835" y="1699782"/>
            <a:ext cx="5711121" cy="348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66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599B6BF-3289-418B-A41A-2A7C52C40056}"/>
              </a:ext>
            </a:extLst>
          </p:cNvPr>
          <p:cNvSpPr/>
          <p:nvPr/>
        </p:nvSpPr>
        <p:spPr>
          <a:xfrm>
            <a:off x="0" y="-13115"/>
            <a:ext cx="12192000" cy="99509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FB03E8A-E159-49AA-8938-D9C991FBBAB0}"/>
              </a:ext>
            </a:extLst>
          </p:cNvPr>
          <p:cNvSpPr/>
          <p:nvPr/>
        </p:nvSpPr>
        <p:spPr>
          <a:xfrm>
            <a:off x="0" y="5862906"/>
            <a:ext cx="12192000" cy="99509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0" y="5828267"/>
            <a:ext cx="12192000" cy="0"/>
          </a:xfrm>
          <a:prstGeom prst="line">
            <a:avLst/>
          </a:prstGeom>
          <a:ln w="19050" cmpd="sng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282835" y="-10000"/>
            <a:ext cx="6132675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bg1">
                    <a:lumMod val="65000"/>
                  </a:schemeClr>
                </a:solidFill>
              </a:rPr>
              <a:t>Машински факултет Универзитета у Нишу</a:t>
            </a:r>
          </a:p>
          <a:p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Основне академске студије</a:t>
            </a:r>
          </a:p>
          <a:p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Усмерење: Саобраћајно машинство транспорт и логистика</a:t>
            </a:r>
            <a:endParaRPr lang="sr-Latn-R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0" y="941810"/>
            <a:ext cx="12192000" cy="0"/>
          </a:xfrm>
          <a:prstGeom prst="line">
            <a:avLst/>
          </a:prstGeom>
          <a:ln w="254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0CD358D0-ED98-4202-AD4E-ED902A2FB4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1904" y="70671"/>
            <a:ext cx="719329" cy="719329"/>
          </a:xfrm>
          <a:prstGeom prst="rect">
            <a:avLst/>
          </a:prstGeom>
        </p:spPr>
      </p:pic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A59FAF62-5A32-4101-910B-8DC68BC9DC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330" y="70672"/>
            <a:ext cx="719329" cy="71932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DA113D2-5C2B-426D-B9F4-129862862BBA}"/>
              </a:ext>
            </a:extLst>
          </p:cNvPr>
          <p:cNvSpPr/>
          <p:nvPr/>
        </p:nvSpPr>
        <p:spPr>
          <a:xfrm>
            <a:off x="9769310" y="588992"/>
            <a:ext cx="2766020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http://pmilic.masfak.ni.ac.rs</a:t>
            </a:r>
            <a:endParaRPr lang="ru-RU" sz="14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 descr="C:\Users\Predrag\Desktop\fork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94" y="5939626"/>
            <a:ext cx="918373" cy="918373"/>
          </a:xfrm>
          <a:prstGeom prst="rect">
            <a:avLst/>
          </a:prstGeom>
          <a:noFill/>
        </p:spPr>
      </p:pic>
      <p:pic>
        <p:nvPicPr>
          <p:cNvPr id="20" name="Picture 19" descr="Stacker Crane Transport Services | Cargo Handling Equipment Shipping">
            <a:extLst>
              <a:ext uri="{FF2B5EF4-FFF2-40B4-BE49-F238E27FC236}">
                <a16:creationId xmlns:a16="http://schemas.microsoft.com/office/drawing/2014/main" id="{90E6DE53-D500-B8B3-401B-4DA187CE1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136" y="5862906"/>
            <a:ext cx="779104" cy="99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rhiva Visokoregalni i komisioni viličari - Mlakar Viličari">
            <a:extLst>
              <a:ext uri="{FF2B5EF4-FFF2-40B4-BE49-F238E27FC236}">
                <a16:creationId xmlns:a16="http://schemas.microsoft.com/office/drawing/2014/main" id="{7A0836B8-1286-4E7E-A8A5-2DA8A33947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681" r="87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95"/>
          <a:stretch/>
        </p:blipFill>
        <p:spPr bwMode="auto">
          <a:xfrm>
            <a:off x="11190226" y="5862905"/>
            <a:ext cx="961227" cy="99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A picture containing text, sky&#10;&#10;Description automatically generated">
            <a:extLst>
              <a:ext uri="{FF2B5EF4-FFF2-40B4-BE49-F238E27FC236}">
                <a16:creationId xmlns:a16="http://schemas.microsoft.com/office/drawing/2014/main" id="{A9250BE7-AA38-5818-EA99-BC41875771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742" y="5871364"/>
            <a:ext cx="1553706" cy="986634"/>
          </a:xfrm>
          <a:prstGeom prst="rect">
            <a:avLst/>
          </a:prstGeom>
        </p:spPr>
      </p:pic>
      <p:pic>
        <p:nvPicPr>
          <p:cNvPr id="31" name="Picture 10" descr="All You Need To Know About These 6 Types of Barcode Scanners">
            <a:extLst>
              <a:ext uri="{FF2B5EF4-FFF2-40B4-BE49-F238E27FC236}">
                <a16:creationId xmlns:a16="http://schemas.microsoft.com/office/drawing/2014/main" id="{314E68F6-1BD8-48F3-FA6B-6B811B605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1" t="-1792" r="13116" b="1792"/>
          <a:stretch/>
        </p:blipFill>
        <p:spPr bwMode="auto">
          <a:xfrm>
            <a:off x="7304919" y="5861214"/>
            <a:ext cx="1085427" cy="97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DACCC34-DC1D-8AC1-D9F1-C5C19B14B7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56152" y="5871364"/>
            <a:ext cx="1441032" cy="960244"/>
          </a:xfrm>
          <a:prstGeom prst="rect">
            <a:avLst/>
          </a:prstGeom>
        </p:spPr>
      </p:pic>
      <p:pic>
        <p:nvPicPr>
          <p:cNvPr id="33" name="Picture 32" descr="http://laddersonline.files.wordpress.com/2012/10/stock-picking-ladder.jpg"/>
          <p:cNvPicPr/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962990" y="5869672"/>
            <a:ext cx="1269616" cy="961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 descr="C:\FAKULTET\Nastava\S K L A D I S N A  T E H N I K A\skladista skice\Logistics_LR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22044" y="5869672"/>
            <a:ext cx="966046" cy="966046"/>
          </a:xfrm>
          <a:prstGeom prst="rect">
            <a:avLst/>
          </a:prstGeom>
          <a:noFill/>
        </p:spPr>
      </p:pic>
      <p:pic>
        <p:nvPicPr>
          <p:cNvPr id="35" name="Picture 5" descr="VW sl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013288" y="5868342"/>
            <a:ext cx="693104" cy="975190"/>
          </a:xfrm>
          <a:prstGeom prst="rect">
            <a:avLst/>
          </a:prstGeom>
          <a:noFill/>
        </p:spPr>
      </p:pic>
      <p:pic>
        <p:nvPicPr>
          <p:cNvPr id="36" name="Picture 4" descr="VW - sl 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>
            <a:off x="2615896" y="5868342"/>
            <a:ext cx="1381637" cy="967196"/>
          </a:xfrm>
          <a:prstGeom prst="rect">
            <a:avLst/>
          </a:prstGeom>
          <a:noFill/>
          <a:ln/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DACCC34-DC1D-8AC1-D9F1-C5C19B14B7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002" y="1067891"/>
            <a:ext cx="7040844" cy="4691727"/>
          </a:xfrm>
          <a:prstGeom prst="rect">
            <a:avLst/>
          </a:prstGeom>
        </p:spPr>
      </p:pic>
      <p:pic>
        <p:nvPicPr>
          <p:cNvPr id="26" name="Picture 2" descr="C:\FAKULTET\Nastava\S I S T E M I   S K L A D I S T E N J A   I   D I S T R I B U C I J E\SLIKE\regalbediengeraete-fuer-behaelter-148743 (1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142979" y="1896737"/>
            <a:ext cx="5081663" cy="30816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124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599B6BF-3289-418B-A41A-2A7C52C40056}"/>
              </a:ext>
            </a:extLst>
          </p:cNvPr>
          <p:cNvSpPr/>
          <p:nvPr/>
        </p:nvSpPr>
        <p:spPr>
          <a:xfrm>
            <a:off x="0" y="-13115"/>
            <a:ext cx="12192000" cy="99509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82835" y="-10000"/>
            <a:ext cx="6132675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bg1">
                    <a:lumMod val="65000"/>
                  </a:schemeClr>
                </a:solidFill>
              </a:rPr>
              <a:t>Машински факултет Универзитета у Нишу</a:t>
            </a:r>
          </a:p>
          <a:p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Основне академске студије</a:t>
            </a:r>
          </a:p>
          <a:p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Усмерење: Структурна анализа машина и возила</a:t>
            </a:r>
            <a:endParaRPr lang="sr-Latn-R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0" y="941810"/>
            <a:ext cx="12192000" cy="0"/>
          </a:xfrm>
          <a:prstGeom prst="line">
            <a:avLst/>
          </a:prstGeom>
          <a:ln w="254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0CD358D0-ED98-4202-AD4E-ED902A2FB4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1904" y="70671"/>
            <a:ext cx="719329" cy="719329"/>
          </a:xfrm>
          <a:prstGeom prst="rect">
            <a:avLst/>
          </a:prstGeom>
        </p:spPr>
      </p:pic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A59FAF62-5A32-4101-910B-8DC68BC9DC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330" y="70672"/>
            <a:ext cx="719329" cy="71932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553F017-2FBB-4DD7-8A12-6DDAD70DF4CF}"/>
              </a:ext>
            </a:extLst>
          </p:cNvPr>
          <p:cNvSpPr/>
          <p:nvPr/>
        </p:nvSpPr>
        <p:spPr>
          <a:xfrm>
            <a:off x="9769310" y="588992"/>
            <a:ext cx="2766020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http://pmilic.masfak.ni.ac.rs</a:t>
            </a:r>
            <a:endParaRPr lang="ru-RU" sz="14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fancybox-img" descr="Warehouse ANS - Wim Bosman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824" y="1476375"/>
            <a:ext cx="6791325" cy="3932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9870" y="1481875"/>
            <a:ext cx="5097566" cy="392701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FB03E8A-E159-49AA-8938-D9C991FBBAB0}"/>
              </a:ext>
            </a:extLst>
          </p:cNvPr>
          <p:cNvSpPr/>
          <p:nvPr/>
        </p:nvSpPr>
        <p:spPr>
          <a:xfrm>
            <a:off x="0" y="5862906"/>
            <a:ext cx="12192000" cy="99509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>
            <a:cxnSpLocks/>
          </p:cNvCxnSpPr>
          <p:nvPr/>
        </p:nvCxnSpPr>
        <p:spPr>
          <a:xfrm>
            <a:off x="0" y="5828267"/>
            <a:ext cx="12192000" cy="0"/>
          </a:xfrm>
          <a:prstGeom prst="line">
            <a:avLst/>
          </a:prstGeom>
          <a:ln w="19050" cmpd="sng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C:\Users\Predrag\Desktop\fork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694" y="5939626"/>
            <a:ext cx="918373" cy="918373"/>
          </a:xfrm>
          <a:prstGeom prst="rect">
            <a:avLst/>
          </a:prstGeom>
          <a:noFill/>
        </p:spPr>
      </p:pic>
      <p:pic>
        <p:nvPicPr>
          <p:cNvPr id="28" name="Picture 27" descr="Stacker Crane Transport Services | Cargo Handling Equipment Shipping">
            <a:extLst>
              <a:ext uri="{FF2B5EF4-FFF2-40B4-BE49-F238E27FC236}">
                <a16:creationId xmlns:a16="http://schemas.microsoft.com/office/drawing/2014/main" id="{90E6DE53-D500-B8B3-401B-4DA187CE1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136" y="5862906"/>
            <a:ext cx="779104" cy="99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Arhiva Visokoregalni i komisioni viličari - Mlakar Viličari">
            <a:extLst>
              <a:ext uri="{FF2B5EF4-FFF2-40B4-BE49-F238E27FC236}">
                <a16:creationId xmlns:a16="http://schemas.microsoft.com/office/drawing/2014/main" id="{7A0836B8-1286-4E7E-A8A5-2DA8A33947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681" r="87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95"/>
          <a:stretch/>
        </p:blipFill>
        <p:spPr bwMode="auto">
          <a:xfrm>
            <a:off x="11190226" y="5862905"/>
            <a:ext cx="961227" cy="99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A picture containing text, sky&#10;&#10;Description automatically generated">
            <a:extLst>
              <a:ext uri="{FF2B5EF4-FFF2-40B4-BE49-F238E27FC236}">
                <a16:creationId xmlns:a16="http://schemas.microsoft.com/office/drawing/2014/main" id="{A9250BE7-AA38-5818-EA99-BC418757716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742" y="5871364"/>
            <a:ext cx="1553706" cy="986634"/>
          </a:xfrm>
          <a:prstGeom prst="rect">
            <a:avLst/>
          </a:prstGeom>
        </p:spPr>
      </p:pic>
      <p:pic>
        <p:nvPicPr>
          <p:cNvPr id="31" name="Picture 10" descr="All You Need To Know About These 6 Types of Barcode Scanners">
            <a:extLst>
              <a:ext uri="{FF2B5EF4-FFF2-40B4-BE49-F238E27FC236}">
                <a16:creationId xmlns:a16="http://schemas.microsoft.com/office/drawing/2014/main" id="{314E68F6-1BD8-48F3-FA6B-6B811B605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1" t="-1792" r="13116" b="1792"/>
          <a:stretch/>
        </p:blipFill>
        <p:spPr bwMode="auto">
          <a:xfrm>
            <a:off x="7304919" y="5861214"/>
            <a:ext cx="1085427" cy="97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DACCC34-DC1D-8AC1-D9F1-C5C19B14B7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56152" y="5871364"/>
            <a:ext cx="1441032" cy="960244"/>
          </a:xfrm>
          <a:prstGeom prst="rect">
            <a:avLst/>
          </a:prstGeom>
        </p:spPr>
      </p:pic>
      <p:pic>
        <p:nvPicPr>
          <p:cNvPr id="33" name="Picture 32" descr="http://laddersonline.files.wordpress.com/2012/10/stock-picking-ladder.jpg"/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962990" y="5869672"/>
            <a:ext cx="1269616" cy="961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 descr="C:\FAKULTET\Nastava\S K L A D I S N A  T E H N I K A\skladista skice\Logistics_LR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722044" y="5869672"/>
            <a:ext cx="966046" cy="966046"/>
          </a:xfrm>
          <a:prstGeom prst="rect">
            <a:avLst/>
          </a:prstGeom>
          <a:noFill/>
        </p:spPr>
      </p:pic>
      <p:pic>
        <p:nvPicPr>
          <p:cNvPr id="35" name="Picture 5" descr="VW sl 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013288" y="5868342"/>
            <a:ext cx="693104" cy="975190"/>
          </a:xfrm>
          <a:prstGeom prst="rect">
            <a:avLst/>
          </a:prstGeom>
          <a:noFill/>
        </p:spPr>
      </p:pic>
      <p:pic>
        <p:nvPicPr>
          <p:cNvPr id="36" name="Picture 4" descr="VW - sl 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>
          <a:xfrm>
            <a:off x="2615896" y="5868342"/>
            <a:ext cx="1381637" cy="967196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91235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599B6BF-3289-418B-A41A-2A7C52C40056}"/>
              </a:ext>
            </a:extLst>
          </p:cNvPr>
          <p:cNvSpPr/>
          <p:nvPr/>
        </p:nvSpPr>
        <p:spPr>
          <a:xfrm>
            <a:off x="0" y="-13115"/>
            <a:ext cx="12192000" cy="99509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82835" y="-10000"/>
            <a:ext cx="6132675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bg1">
                    <a:lumMod val="65000"/>
                  </a:schemeClr>
                </a:solidFill>
              </a:rPr>
              <a:t>Машински факултет Универзитета у Нишу</a:t>
            </a:r>
          </a:p>
          <a:p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Основне академске студије</a:t>
            </a:r>
          </a:p>
          <a:p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Усмерење: Структурна анализа машина и возила</a:t>
            </a:r>
            <a:endParaRPr lang="sr-Latn-R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0" y="941810"/>
            <a:ext cx="12192000" cy="0"/>
          </a:xfrm>
          <a:prstGeom prst="line">
            <a:avLst/>
          </a:prstGeom>
          <a:ln w="254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0CD358D0-ED98-4202-AD4E-ED902A2FB4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1904" y="70671"/>
            <a:ext cx="719329" cy="719329"/>
          </a:xfrm>
          <a:prstGeom prst="rect">
            <a:avLst/>
          </a:prstGeom>
        </p:spPr>
      </p:pic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A59FAF62-5A32-4101-910B-8DC68BC9DC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330" y="70672"/>
            <a:ext cx="719329" cy="71932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553F017-2FBB-4DD7-8A12-6DDAD70DF4CF}"/>
              </a:ext>
            </a:extLst>
          </p:cNvPr>
          <p:cNvSpPr/>
          <p:nvPr/>
        </p:nvSpPr>
        <p:spPr>
          <a:xfrm>
            <a:off x="9769310" y="588992"/>
            <a:ext cx="2766020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http://pmilic.masfak.ni.ac.rs</a:t>
            </a:r>
            <a:endParaRPr lang="ru-RU" sz="14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774331" y="1261304"/>
            <a:ext cx="5873147" cy="4287637"/>
            <a:chOff x="1695450" y="533400"/>
            <a:chExt cx="8820151" cy="5943600"/>
          </a:xfrm>
        </p:grpSpPr>
        <p:pic>
          <p:nvPicPr>
            <p:cNvPr id="35" name="Picture 4" descr="VW - sl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95450" y="533400"/>
              <a:ext cx="4457700" cy="5943600"/>
            </a:xfrm>
            <a:prstGeom prst="rect">
              <a:avLst/>
            </a:prstGeom>
            <a:noFill/>
          </p:spPr>
        </p:pic>
        <p:pic>
          <p:nvPicPr>
            <p:cNvPr id="36" name="Picture 5" descr="VW sl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291264" y="533400"/>
              <a:ext cx="4224337" cy="5943600"/>
            </a:xfrm>
            <a:prstGeom prst="rect">
              <a:avLst/>
            </a:prstGeom>
            <a:noFill/>
          </p:spPr>
        </p:pic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3FB03E8A-E159-49AA-8938-D9C991FBBAB0}"/>
              </a:ext>
            </a:extLst>
          </p:cNvPr>
          <p:cNvSpPr/>
          <p:nvPr/>
        </p:nvSpPr>
        <p:spPr>
          <a:xfrm>
            <a:off x="0" y="5862906"/>
            <a:ext cx="12192000" cy="99509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>
            <a:cxnSpLocks/>
          </p:cNvCxnSpPr>
          <p:nvPr/>
        </p:nvCxnSpPr>
        <p:spPr>
          <a:xfrm>
            <a:off x="0" y="5828267"/>
            <a:ext cx="12192000" cy="0"/>
          </a:xfrm>
          <a:prstGeom prst="line">
            <a:avLst/>
          </a:prstGeom>
          <a:ln w="19050" cmpd="sng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C:\Users\Predrag\Desktop\fork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694" y="5939626"/>
            <a:ext cx="918373" cy="918373"/>
          </a:xfrm>
          <a:prstGeom prst="rect">
            <a:avLst/>
          </a:prstGeom>
          <a:noFill/>
        </p:spPr>
      </p:pic>
      <p:pic>
        <p:nvPicPr>
          <p:cNvPr id="40" name="Picture 39" descr="Stacker Crane Transport Services | Cargo Handling Equipment Shipping">
            <a:extLst>
              <a:ext uri="{FF2B5EF4-FFF2-40B4-BE49-F238E27FC236}">
                <a16:creationId xmlns:a16="http://schemas.microsoft.com/office/drawing/2014/main" id="{90E6DE53-D500-B8B3-401B-4DA187CE1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136" y="5862906"/>
            <a:ext cx="779104" cy="99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 descr="Arhiva Visokoregalni i komisioni viličari - Mlakar Viličari">
            <a:extLst>
              <a:ext uri="{FF2B5EF4-FFF2-40B4-BE49-F238E27FC236}">
                <a16:creationId xmlns:a16="http://schemas.microsoft.com/office/drawing/2014/main" id="{7A0836B8-1286-4E7E-A8A5-2DA8A33947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681" r="87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95"/>
          <a:stretch/>
        </p:blipFill>
        <p:spPr bwMode="auto">
          <a:xfrm>
            <a:off x="11190226" y="5862905"/>
            <a:ext cx="961227" cy="99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 descr="A picture containing text, sky&#10;&#10;Description automatically generated">
            <a:extLst>
              <a:ext uri="{FF2B5EF4-FFF2-40B4-BE49-F238E27FC236}">
                <a16:creationId xmlns:a16="http://schemas.microsoft.com/office/drawing/2014/main" id="{A9250BE7-AA38-5818-EA99-BC418757716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742" y="5871364"/>
            <a:ext cx="1553706" cy="986634"/>
          </a:xfrm>
          <a:prstGeom prst="rect">
            <a:avLst/>
          </a:prstGeom>
        </p:spPr>
      </p:pic>
      <p:pic>
        <p:nvPicPr>
          <p:cNvPr id="43" name="Picture 10" descr="All You Need To Know About These 6 Types of Barcode Scanners">
            <a:extLst>
              <a:ext uri="{FF2B5EF4-FFF2-40B4-BE49-F238E27FC236}">
                <a16:creationId xmlns:a16="http://schemas.microsoft.com/office/drawing/2014/main" id="{314E68F6-1BD8-48F3-FA6B-6B811B605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1" t="-1792" r="13116" b="1792"/>
          <a:stretch/>
        </p:blipFill>
        <p:spPr bwMode="auto">
          <a:xfrm>
            <a:off x="7304919" y="5861214"/>
            <a:ext cx="1085427" cy="97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DACCC34-DC1D-8AC1-D9F1-C5C19B14B7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56152" y="5871364"/>
            <a:ext cx="1441032" cy="960244"/>
          </a:xfrm>
          <a:prstGeom prst="rect">
            <a:avLst/>
          </a:prstGeom>
        </p:spPr>
      </p:pic>
      <p:pic>
        <p:nvPicPr>
          <p:cNvPr id="45" name="Picture 44" descr="http://laddersonline.files.wordpress.com/2012/10/stock-picking-ladder.jpg"/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962990" y="5869672"/>
            <a:ext cx="1269616" cy="961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2" descr="C:\FAKULTET\Nastava\S K L A D I S N A  T E H N I K A\skladista skice\Logistics_LR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722044" y="5869672"/>
            <a:ext cx="966046" cy="966046"/>
          </a:xfrm>
          <a:prstGeom prst="rect">
            <a:avLst/>
          </a:prstGeom>
          <a:noFill/>
        </p:spPr>
      </p:pic>
      <p:pic>
        <p:nvPicPr>
          <p:cNvPr id="47" name="Picture 5" descr="VW sl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13288" y="5868342"/>
            <a:ext cx="693104" cy="975190"/>
          </a:xfrm>
          <a:prstGeom prst="rect">
            <a:avLst/>
          </a:prstGeom>
          <a:noFill/>
        </p:spPr>
      </p:pic>
      <p:pic>
        <p:nvPicPr>
          <p:cNvPr id="48" name="Picture 4" descr="VW - sl 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>
          <a:xfrm>
            <a:off x="2615896" y="5868342"/>
            <a:ext cx="1381637" cy="967196"/>
          </a:xfrm>
          <a:prstGeom prst="rect">
            <a:avLst/>
          </a:prstGeom>
          <a:noFill/>
          <a:ln/>
        </p:spPr>
      </p:pic>
      <p:sp>
        <p:nvSpPr>
          <p:cNvPr id="49" name="Rectangle 1"/>
          <p:cNvSpPr>
            <a:spLocks noChangeArrowheads="1"/>
          </p:cNvSpPr>
          <p:nvPr/>
        </p:nvSpPr>
        <p:spPr bwMode="auto">
          <a:xfrm>
            <a:off x="7716440" y="2956061"/>
            <a:ext cx="4105739" cy="584775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lang="sr-Cyrl-RS" sz="3200" b="1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Хвала на пажњи!</a:t>
            </a:r>
            <a:endParaRPr lang="en-US" sz="3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45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599B6BF-3289-418B-A41A-2A7C52C40056}"/>
              </a:ext>
            </a:extLst>
          </p:cNvPr>
          <p:cNvSpPr/>
          <p:nvPr/>
        </p:nvSpPr>
        <p:spPr>
          <a:xfrm>
            <a:off x="0" y="-13115"/>
            <a:ext cx="12192000" cy="99509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FB03E8A-E159-49AA-8938-D9C991FBBAB0}"/>
              </a:ext>
            </a:extLst>
          </p:cNvPr>
          <p:cNvSpPr/>
          <p:nvPr/>
        </p:nvSpPr>
        <p:spPr>
          <a:xfrm>
            <a:off x="0" y="5862906"/>
            <a:ext cx="12192000" cy="99509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0" y="5828267"/>
            <a:ext cx="12192000" cy="0"/>
          </a:xfrm>
          <a:prstGeom prst="line">
            <a:avLst/>
          </a:prstGeom>
          <a:ln w="19050" cmpd="sng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282835" y="-10000"/>
            <a:ext cx="6132675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bg1">
                    <a:lumMod val="65000"/>
                  </a:schemeClr>
                </a:solidFill>
              </a:rPr>
              <a:t>Машински факултет Универзитета у Нишу</a:t>
            </a:r>
          </a:p>
          <a:p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Основне академске студије</a:t>
            </a:r>
          </a:p>
          <a:p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Усмерење: Саобраћајно машинство транспорт и логистика</a:t>
            </a:r>
            <a:endParaRPr lang="sr-Latn-R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0" y="941810"/>
            <a:ext cx="12192000" cy="0"/>
          </a:xfrm>
          <a:prstGeom prst="line">
            <a:avLst/>
          </a:prstGeom>
          <a:ln w="254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0CD358D0-ED98-4202-AD4E-ED902A2FB4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1904" y="70671"/>
            <a:ext cx="719329" cy="719329"/>
          </a:xfrm>
          <a:prstGeom prst="rect">
            <a:avLst/>
          </a:prstGeom>
        </p:spPr>
      </p:pic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A59FAF62-5A32-4101-910B-8DC68BC9DC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330" y="70672"/>
            <a:ext cx="719329" cy="71932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DA113D2-5C2B-426D-B9F4-129862862BBA}"/>
              </a:ext>
            </a:extLst>
          </p:cNvPr>
          <p:cNvSpPr/>
          <p:nvPr/>
        </p:nvSpPr>
        <p:spPr>
          <a:xfrm>
            <a:off x="9769310" y="588992"/>
            <a:ext cx="2766020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http://pmilic.masfak.ni.ac.rs</a:t>
            </a:r>
            <a:endParaRPr lang="ru-RU" sz="14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 descr="C:\Users\Predrag\Desktop\fork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94" y="5939626"/>
            <a:ext cx="918373" cy="918373"/>
          </a:xfrm>
          <a:prstGeom prst="rect">
            <a:avLst/>
          </a:prstGeom>
          <a:noFill/>
        </p:spPr>
      </p:pic>
      <p:pic>
        <p:nvPicPr>
          <p:cNvPr id="20" name="Picture 19" descr="Stacker Crane Transport Services | Cargo Handling Equipment Shipping">
            <a:extLst>
              <a:ext uri="{FF2B5EF4-FFF2-40B4-BE49-F238E27FC236}">
                <a16:creationId xmlns:a16="http://schemas.microsoft.com/office/drawing/2014/main" id="{90E6DE53-D500-B8B3-401B-4DA187CE1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136" y="5862906"/>
            <a:ext cx="779104" cy="99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rhiva Visokoregalni i komisioni viličari - Mlakar Viličari">
            <a:extLst>
              <a:ext uri="{FF2B5EF4-FFF2-40B4-BE49-F238E27FC236}">
                <a16:creationId xmlns:a16="http://schemas.microsoft.com/office/drawing/2014/main" id="{7A0836B8-1286-4E7E-A8A5-2DA8A33947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681" r="87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95"/>
          <a:stretch/>
        </p:blipFill>
        <p:spPr bwMode="auto">
          <a:xfrm>
            <a:off x="11190226" y="5862905"/>
            <a:ext cx="961227" cy="99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A picture containing text, sky&#10;&#10;Description automatically generated">
            <a:extLst>
              <a:ext uri="{FF2B5EF4-FFF2-40B4-BE49-F238E27FC236}">
                <a16:creationId xmlns:a16="http://schemas.microsoft.com/office/drawing/2014/main" id="{A9250BE7-AA38-5818-EA99-BC41875771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742" y="5871364"/>
            <a:ext cx="1553706" cy="986634"/>
          </a:xfrm>
          <a:prstGeom prst="rect">
            <a:avLst/>
          </a:prstGeom>
        </p:spPr>
      </p:pic>
      <p:pic>
        <p:nvPicPr>
          <p:cNvPr id="31" name="Picture 10" descr="All You Need To Know About These 6 Types of Barcode Scanners">
            <a:extLst>
              <a:ext uri="{FF2B5EF4-FFF2-40B4-BE49-F238E27FC236}">
                <a16:creationId xmlns:a16="http://schemas.microsoft.com/office/drawing/2014/main" id="{314E68F6-1BD8-48F3-FA6B-6B811B605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1" t="-1792" r="13116" b="1792"/>
          <a:stretch/>
        </p:blipFill>
        <p:spPr bwMode="auto">
          <a:xfrm>
            <a:off x="7304919" y="5861214"/>
            <a:ext cx="1085427" cy="97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DACCC34-DC1D-8AC1-D9F1-C5C19B14B7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56152" y="5871364"/>
            <a:ext cx="1441032" cy="960244"/>
          </a:xfrm>
          <a:prstGeom prst="rect">
            <a:avLst/>
          </a:prstGeom>
        </p:spPr>
      </p:pic>
      <p:pic>
        <p:nvPicPr>
          <p:cNvPr id="33" name="Picture 32" descr="http://laddersonline.files.wordpress.com/2012/10/stock-picking-ladder.jpg"/>
          <p:cNvPicPr/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962990" y="5869672"/>
            <a:ext cx="1269616" cy="961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 descr="C:\FAKULTET\Nastava\S K L A D I S N A  T E H N I K A\skladista skice\Logistics_LR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22044" y="5869672"/>
            <a:ext cx="966046" cy="966046"/>
          </a:xfrm>
          <a:prstGeom prst="rect">
            <a:avLst/>
          </a:prstGeom>
          <a:noFill/>
        </p:spPr>
      </p:pic>
      <p:pic>
        <p:nvPicPr>
          <p:cNvPr id="35" name="Picture 5" descr="VW sl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013288" y="5868342"/>
            <a:ext cx="693104" cy="975190"/>
          </a:xfrm>
          <a:prstGeom prst="rect">
            <a:avLst/>
          </a:prstGeom>
          <a:noFill/>
        </p:spPr>
      </p:pic>
      <p:pic>
        <p:nvPicPr>
          <p:cNvPr id="36" name="Picture 4" descr="VW - sl 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>
            <a:off x="2615896" y="5868342"/>
            <a:ext cx="1381637" cy="967196"/>
          </a:xfrm>
          <a:prstGeom prst="rect">
            <a:avLst/>
          </a:prstGeom>
          <a:noFill/>
          <a:ln/>
        </p:spPr>
      </p:pic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4411142"/>
              </p:ext>
            </p:extLst>
          </p:nvPr>
        </p:nvGraphicFramePr>
        <p:xfrm>
          <a:off x="309561" y="1187272"/>
          <a:ext cx="7848601" cy="2327560"/>
        </p:xfrm>
        <a:graphic>
          <a:graphicData uri="http://schemas.openxmlformats.org/drawingml/2006/table">
            <a:tbl>
              <a:tblPr>
                <a:solidFill>
                  <a:srgbClr val="6699FF"/>
                </a:solidFill>
                <a:tableStyleId>{8A107856-5554-42FB-B03E-39F5DBC370BA}</a:tableStyleId>
              </a:tblPr>
              <a:tblGrid>
                <a:gridCol w="281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29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0945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sr-Cyrl-CS" sz="1400" dirty="0"/>
                        <a:t>Студијски програм</a:t>
                      </a:r>
                      <a:r>
                        <a:rPr lang="ru-RU" sz="1400" dirty="0"/>
                        <a:t>: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6421" marR="66421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CS" sz="1400" dirty="0"/>
                        <a:t>Машинско </a:t>
                      </a:r>
                      <a:r>
                        <a:rPr lang="sr-Cyrl-CS" sz="1400" dirty="0" smtClean="0"/>
                        <a:t>инжењерство </a:t>
                      </a:r>
                      <a:r>
                        <a:rPr lang="sr-Cyrl-RS" sz="1400" baseline="0" dirty="0" smtClean="0"/>
                        <a:t>- </a:t>
                      </a:r>
                      <a:r>
                        <a:rPr lang="sr-Cyrl-RS" sz="1400" dirty="0" smtClean="0">
                          <a:solidFill>
                            <a:srgbClr val="C00000"/>
                          </a:solidFill>
                        </a:rPr>
                        <a:t>Инжењерски</a:t>
                      </a:r>
                      <a:r>
                        <a:rPr lang="sr-Cyrl-RS" sz="1400" baseline="0" dirty="0" smtClean="0">
                          <a:solidFill>
                            <a:srgbClr val="C00000"/>
                          </a:solidFill>
                        </a:rPr>
                        <a:t> менаџмент</a:t>
                      </a:r>
                      <a:endParaRPr lang="en-US" sz="2000" dirty="0" smtClean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421" marR="66421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945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sr-Cyrl-CS" sz="1400" dirty="0"/>
                        <a:t>Врста </a:t>
                      </a:r>
                      <a:r>
                        <a:rPr lang="ru-RU" sz="1400" dirty="0"/>
                        <a:t>и ниво студија: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6421" marR="66421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sr-Cyrl-CS" sz="1400" dirty="0" smtClean="0"/>
                        <a:t>Мастер</a:t>
                      </a:r>
                      <a:r>
                        <a:rPr lang="sr-Cyrl-CS" sz="1400" baseline="0" dirty="0" smtClean="0"/>
                        <a:t> </a:t>
                      </a:r>
                      <a:r>
                        <a:rPr lang="sr-Cyrl-CS" sz="1400" dirty="0" smtClean="0"/>
                        <a:t>академске </a:t>
                      </a:r>
                      <a:r>
                        <a:rPr lang="sr-Cyrl-CS" sz="1400" dirty="0"/>
                        <a:t>студије</a:t>
                      </a:r>
                      <a:endParaRPr lang="en-US" sz="1400" b="0" dirty="0">
                        <a:solidFill>
                          <a:srgbClr val="46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6421" marR="66421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945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sr-Cyrl-CS" sz="1400" dirty="0"/>
                        <a:t>Назив предмета: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6421" marR="66421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sr-Cyrl-CS" sz="1400" b="1" cap="all" dirty="0" smtClean="0"/>
                        <a:t>Системи складиштења</a:t>
                      </a:r>
                      <a:r>
                        <a:rPr lang="sr-Cyrl-CS" sz="1400" b="1" cap="all" baseline="0" dirty="0" smtClean="0"/>
                        <a:t> и дистрибуције</a:t>
                      </a:r>
                      <a:endParaRPr lang="en-US" sz="2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421" marR="66421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0945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sr-Cyrl-CS" sz="1400" dirty="0"/>
                        <a:t>Наставник: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6421" marR="66421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CS" sz="1400" b="1" dirty="0"/>
                        <a:t>др</a:t>
                      </a:r>
                      <a:r>
                        <a:rPr lang="en-US" sz="1400" b="1" dirty="0"/>
                        <a:t> </a:t>
                      </a:r>
                      <a:r>
                        <a:rPr lang="sr-Cyrl-RS" sz="1400" b="1" dirty="0"/>
                        <a:t>Предраг Милић,</a:t>
                      </a:r>
                      <a:r>
                        <a:rPr lang="sr-Cyrl-RS" sz="1400" b="1" baseline="0" dirty="0"/>
                        <a:t> </a:t>
                      </a:r>
                      <a:r>
                        <a:rPr lang="sr-Cyrl-RS" sz="1400" b="1" baseline="0" dirty="0" smtClean="0"/>
                        <a:t>ван. проф.</a:t>
                      </a:r>
                      <a:endParaRPr lang="en-US" sz="1400" b="1" dirty="0">
                        <a:solidFill>
                          <a:srgbClr val="460000"/>
                        </a:solidFill>
                        <a:latin typeface="+mj-lt"/>
                      </a:endParaRPr>
                    </a:p>
                  </a:txBody>
                  <a:tcPr marL="66421" marR="66421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094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sr-Cyrl-CS" sz="1400" kern="1200" dirty="0"/>
                        <a:t>Сарадник:</a:t>
                      </a:r>
                      <a:endParaRPr lang="en-US" sz="1400" b="0" kern="12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6421" marR="66421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b="1" dirty="0" smtClean="0"/>
                        <a:t>Александар Станковић, асистент</a:t>
                      </a:r>
                      <a:endParaRPr lang="en-US" sz="1400" b="1" kern="1200" dirty="0">
                        <a:solidFill>
                          <a:srgbClr val="46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421" marR="66421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0945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sr-Cyrl-CS" sz="1400" dirty="0"/>
                        <a:t>Статус</a:t>
                      </a:r>
                      <a:r>
                        <a:rPr lang="ru-RU" sz="1400" dirty="0"/>
                        <a:t>/</a:t>
                      </a:r>
                      <a:r>
                        <a:rPr lang="sr-Cyrl-CS" sz="1400" dirty="0"/>
                        <a:t>тип предмета: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6421" marR="66421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sr-Cyrl-CS" sz="1400" dirty="0"/>
                        <a:t>Изборни предмет студијског програма</a:t>
                      </a:r>
                      <a:r>
                        <a:rPr lang="ru-RU" sz="1400" dirty="0"/>
                        <a:t> / </a:t>
                      </a:r>
                      <a:r>
                        <a:rPr lang="sr-Cyrl-CS" sz="1400" dirty="0"/>
                        <a:t>стручно апликативни</a:t>
                      </a:r>
                      <a:endParaRPr lang="en-US" sz="1400" b="0" dirty="0">
                        <a:solidFill>
                          <a:srgbClr val="46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6421" marR="66421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0945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sr-Cyrl-CS" sz="1400" dirty="0"/>
                        <a:t>Број ЕСПБ: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6421" marR="66421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sr-Cyrl-CS" sz="1400" dirty="0"/>
                        <a:t>6</a:t>
                      </a:r>
                      <a:endParaRPr lang="en-US" sz="1400" b="0" dirty="0">
                        <a:solidFill>
                          <a:srgbClr val="46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6421" marR="66421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0945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sr-Cyrl-CS" sz="1400" dirty="0"/>
                        <a:t>Услов за избор/слушање редмета: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6421" marR="66421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sr-Cyrl-CS" sz="1400" dirty="0"/>
                        <a:t>нема</a:t>
                      </a:r>
                      <a:endParaRPr lang="en-US" sz="1400" b="0" dirty="0">
                        <a:solidFill>
                          <a:srgbClr val="46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6421" marR="66421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9" name="Picture 2" descr="C:\Users\Predrag\Desktop\Skladisna tehnika\Skladiste Nemacka\HPIM1005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896350" y="3400425"/>
            <a:ext cx="3009765" cy="2252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Picture 3" descr="C:\Users\Predrag\Desktop\Skladisna tehnika\Skladiste Nemacka\HPIM1009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808086" y="981979"/>
            <a:ext cx="3164839" cy="2368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691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599B6BF-3289-418B-A41A-2A7C52C40056}"/>
              </a:ext>
            </a:extLst>
          </p:cNvPr>
          <p:cNvSpPr/>
          <p:nvPr/>
        </p:nvSpPr>
        <p:spPr>
          <a:xfrm>
            <a:off x="0" y="-13115"/>
            <a:ext cx="12192000" cy="99509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FB03E8A-E159-49AA-8938-D9C991FBBAB0}"/>
              </a:ext>
            </a:extLst>
          </p:cNvPr>
          <p:cNvSpPr/>
          <p:nvPr/>
        </p:nvSpPr>
        <p:spPr>
          <a:xfrm>
            <a:off x="0" y="5862906"/>
            <a:ext cx="12192000" cy="99509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0" y="5828267"/>
            <a:ext cx="12192000" cy="0"/>
          </a:xfrm>
          <a:prstGeom prst="line">
            <a:avLst/>
          </a:prstGeom>
          <a:ln w="19050" cmpd="sng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282835" y="-10000"/>
            <a:ext cx="6132675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bg1">
                    <a:lumMod val="65000"/>
                  </a:schemeClr>
                </a:solidFill>
              </a:rPr>
              <a:t>Машински факултет Универзитета у Нишу</a:t>
            </a:r>
          </a:p>
          <a:p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Основне академске студије</a:t>
            </a:r>
          </a:p>
          <a:p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Усмерење: Саобраћајно машинство транспорт и логистика</a:t>
            </a:r>
            <a:endParaRPr lang="sr-Latn-R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0" y="941810"/>
            <a:ext cx="12192000" cy="0"/>
          </a:xfrm>
          <a:prstGeom prst="line">
            <a:avLst/>
          </a:prstGeom>
          <a:ln w="254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0CD358D0-ED98-4202-AD4E-ED902A2FB4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1904" y="70671"/>
            <a:ext cx="719329" cy="719329"/>
          </a:xfrm>
          <a:prstGeom prst="rect">
            <a:avLst/>
          </a:prstGeom>
        </p:spPr>
      </p:pic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A59FAF62-5A32-4101-910B-8DC68BC9DC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330" y="70672"/>
            <a:ext cx="719329" cy="71932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DA113D2-5C2B-426D-B9F4-129862862BBA}"/>
              </a:ext>
            </a:extLst>
          </p:cNvPr>
          <p:cNvSpPr/>
          <p:nvPr/>
        </p:nvSpPr>
        <p:spPr>
          <a:xfrm>
            <a:off x="9769310" y="588992"/>
            <a:ext cx="2766020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http://pmilic.masfak.ni.ac.rs</a:t>
            </a:r>
            <a:endParaRPr lang="ru-RU" sz="14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 descr="C:\Users\Predrag\Desktop\fork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94" y="5939626"/>
            <a:ext cx="918373" cy="918373"/>
          </a:xfrm>
          <a:prstGeom prst="rect">
            <a:avLst/>
          </a:prstGeom>
          <a:noFill/>
        </p:spPr>
      </p:pic>
      <p:pic>
        <p:nvPicPr>
          <p:cNvPr id="20" name="Picture 19" descr="Stacker Crane Transport Services | Cargo Handling Equipment Shipping">
            <a:extLst>
              <a:ext uri="{FF2B5EF4-FFF2-40B4-BE49-F238E27FC236}">
                <a16:creationId xmlns:a16="http://schemas.microsoft.com/office/drawing/2014/main" id="{90E6DE53-D500-B8B3-401B-4DA187CE1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136" y="5862906"/>
            <a:ext cx="779104" cy="99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rhiva Visokoregalni i komisioni viličari - Mlakar Viličari">
            <a:extLst>
              <a:ext uri="{FF2B5EF4-FFF2-40B4-BE49-F238E27FC236}">
                <a16:creationId xmlns:a16="http://schemas.microsoft.com/office/drawing/2014/main" id="{7A0836B8-1286-4E7E-A8A5-2DA8A33947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681" r="87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95"/>
          <a:stretch/>
        </p:blipFill>
        <p:spPr bwMode="auto">
          <a:xfrm>
            <a:off x="11190226" y="5862905"/>
            <a:ext cx="961227" cy="99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A picture containing text, sky&#10;&#10;Description automatically generated">
            <a:extLst>
              <a:ext uri="{FF2B5EF4-FFF2-40B4-BE49-F238E27FC236}">
                <a16:creationId xmlns:a16="http://schemas.microsoft.com/office/drawing/2014/main" id="{A9250BE7-AA38-5818-EA99-BC41875771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742" y="5871364"/>
            <a:ext cx="1553706" cy="986634"/>
          </a:xfrm>
          <a:prstGeom prst="rect">
            <a:avLst/>
          </a:prstGeom>
        </p:spPr>
      </p:pic>
      <p:pic>
        <p:nvPicPr>
          <p:cNvPr id="31" name="Picture 10" descr="All You Need To Know About These 6 Types of Barcode Scanners">
            <a:extLst>
              <a:ext uri="{FF2B5EF4-FFF2-40B4-BE49-F238E27FC236}">
                <a16:creationId xmlns:a16="http://schemas.microsoft.com/office/drawing/2014/main" id="{314E68F6-1BD8-48F3-FA6B-6B811B605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1" t="-1792" r="13116" b="1792"/>
          <a:stretch/>
        </p:blipFill>
        <p:spPr bwMode="auto">
          <a:xfrm>
            <a:off x="7304919" y="5861214"/>
            <a:ext cx="1085427" cy="97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DACCC34-DC1D-8AC1-D9F1-C5C19B14B7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56152" y="5871364"/>
            <a:ext cx="1441032" cy="960244"/>
          </a:xfrm>
          <a:prstGeom prst="rect">
            <a:avLst/>
          </a:prstGeom>
        </p:spPr>
      </p:pic>
      <p:pic>
        <p:nvPicPr>
          <p:cNvPr id="33" name="Picture 32" descr="http://laddersonline.files.wordpress.com/2012/10/stock-picking-ladder.jpg"/>
          <p:cNvPicPr/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962990" y="5869672"/>
            <a:ext cx="1269616" cy="961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 descr="C:\FAKULTET\Nastava\S K L A D I S N A  T E H N I K A\skladista skice\Logistics_LR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22044" y="5869672"/>
            <a:ext cx="966046" cy="966046"/>
          </a:xfrm>
          <a:prstGeom prst="rect">
            <a:avLst/>
          </a:prstGeom>
          <a:noFill/>
        </p:spPr>
      </p:pic>
      <p:pic>
        <p:nvPicPr>
          <p:cNvPr id="35" name="Picture 5" descr="VW sl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013288" y="5868342"/>
            <a:ext cx="693104" cy="975190"/>
          </a:xfrm>
          <a:prstGeom prst="rect">
            <a:avLst/>
          </a:prstGeom>
          <a:noFill/>
        </p:spPr>
      </p:pic>
      <p:pic>
        <p:nvPicPr>
          <p:cNvPr id="36" name="Picture 4" descr="VW - sl 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>
            <a:off x="2615896" y="5868342"/>
            <a:ext cx="1381637" cy="967196"/>
          </a:xfrm>
          <a:prstGeom prst="rect">
            <a:avLst/>
          </a:prstGeom>
          <a:noFill/>
          <a:ln/>
        </p:spPr>
      </p:pic>
      <p:sp>
        <p:nvSpPr>
          <p:cNvPr id="37" name="Rectangle 1"/>
          <p:cNvSpPr>
            <a:spLocks noChangeArrowheads="1"/>
          </p:cNvSpPr>
          <p:nvPr/>
        </p:nvSpPr>
        <p:spPr bwMode="auto">
          <a:xfrm>
            <a:off x="80694" y="1116415"/>
            <a:ext cx="11980003" cy="4555093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sr-Cyrl-CS" sz="1600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Теоријска настава</a:t>
            </a:r>
            <a:endParaRPr kumimoji="0" lang="de-DE" sz="1600" b="1" i="1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74320" lvl="0">
              <a:spcBef>
                <a:spcPts val="300"/>
              </a:spcBef>
              <a:spcAft>
                <a:spcPts val="300"/>
              </a:spcAft>
            </a:pPr>
            <a:r>
              <a:rPr lang="sr-Cyrl-RS" sz="1600" b="1" dirty="0"/>
              <a:t>УВОДНО ПРЕДАВАЊЕ</a:t>
            </a:r>
          </a:p>
          <a:p>
            <a:pPr marL="274320" lvl="0">
              <a:spcBef>
                <a:spcPts val="300"/>
              </a:spcBef>
              <a:spcAft>
                <a:spcPts val="300"/>
              </a:spcAft>
            </a:pPr>
            <a:r>
              <a:rPr lang="sr-Cyrl-CS" sz="1600" dirty="0"/>
              <a:t>Основе </a:t>
            </a:r>
            <a:r>
              <a:rPr lang="sr-Cyrl-CS" sz="1600" b="1" dirty="0"/>
              <a:t>складишног система</a:t>
            </a:r>
            <a:r>
              <a:rPr lang="sr-Cyrl-CS" sz="1600" dirty="0"/>
              <a:t> и његово место у логистичком систему.  Основни подсистеми логистичког система. </a:t>
            </a:r>
            <a:r>
              <a:rPr lang="ru-RU" sz="1600" dirty="0"/>
              <a:t>Складишни систем и потреба за складиштењем. Елементи складишта и процеси који се одвијају у складишту. </a:t>
            </a:r>
          </a:p>
          <a:p>
            <a:pPr marL="274320" lvl="0">
              <a:spcBef>
                <a:spcPts val="300"/>
              </a:spcBef>
              <a:spcAft>
                <a:spcPts val="300"/>
              </a:spcAft>
            </a:pPr>
            <a:endParaRPr lang="en-US" sz="1050" dirty="0"/>
          </a:p>
          <a:p>
            <a:pPr marL="274320" lvl="0">
              <a:spcBef>
                <a:spcPts val="300"/>
              </a:spcBef>
              <a:spcAft>
                <a:spcPts val="300"/>
              </a:spcAft>
            </a:pPr>
            <a:r>
              <a:rPr lang="sr-Cyrl-CS" sz="1600" b="1" dirty="0"/>
              <a:t>СКЛАДИШНИ СИСТЕМ (СС)</a:t>
            </a:r>
          </a:p>
          <a:p>
            <a:pPr marL="274320" lvl="0">
              <a:spcBef>
                <a:spcPts val="300"/>
              </a:spcBef>
              <a:spcAft>
                <a:spcPts val="300"/>
              </a:spcAft>
            </a:pPr>
            <a:r>
              <a:rPr lang="sr-Cyrl-CS" sz="1600" dirty="0"/>
              <a:t>Организација рада складишта. Области оптимизације у складиштима (локација складишта, управљање и оптимизација залихе и технологије складиштења и комисионирања).</a:t>
            </a:r>
          </a:p>
          <a:p>
            <a:pPr marL="274320" lvl="0">
              <a:spcBef>
                <a:spcPts val="300"/>
              </a:spcBef>
              <a:spcAft>
                <a:spcPts val="300"/>
              </a:spcAft>
            </a:pPr>
            <a:endParaRPr lang="en-US" sz="1050" dirty="0"/>
          </a:p>
          <a:p>
            <a:pPr marL="274320" lvl="0">
              <a:spcBef>
                <a:spcPts val="300"/>
              </a:spcBef>
              <a:spcAft>
                <a:spcPts val="300"/>
              </a:spcAft>
            </a:pPr>
            <a:r>
              <a:rPr lang="ru-RU" sz="1600" b="1" dirty="0"/>
              <a:t>ЛОКАЦИЈА СКЛАДИШТА</a:t>
            </a:r>
          </a:p>
          <a:p>
            <a:pPr marL="274320" lvl="0">
              <a:spcBef>
                <a:spcPts val="300"/>
              </a:spcBef>
              <a:spcAft>
                <a:spcPts val="300"/>
              </a:spcAft>
            </a:pPr>
            <a:r>
              <a:rPr lang="ru-RU" sz="1600" b="1" dirty="0"/>
              <a:t>Лоцирање складишта. </a:t>
            </a:r>
            <a:r>
              <a:rPr lang="en-US" sz="1600" b="1" dirty="0"/>
              <a:t> </a:t>
            </a:r>
            <a:r>
              <a:rPr lang="ru-RU" sz="1600" dirty="0"/>
              <a:t>Дистрибутивни системи са аспекта локација складишта. </a:t>
            </a:r>
            <a:r>
              <a:rPr lang="en-US" sz="1600" dirty="0" err="1"/>
              <a:t>Oдређивање</a:t>
            </a:r>
            <a:r>
              <a:rPr lang="en-US" sz="1600" dirty="0"/>
              <a:t> </a:t>
            </a:r>
            <a:r>
              <a:rPr lang="en-US" sz="1600" dirty="0" err="1"/>
              <a:t>локације</a:t>
            </a:r>
            <a:r>
              <a:rPr lang="en-US" sz="1600" dirty="0"/>
              <a:t> </a:t>
            </a:r>
            <a:r>
              <a:rPr lang="en-US" sz="1600" dirty="0" err="1"/>
              <a:t>складишта</a:t>
            </a:r>
            <a:r>
              <a:rPr lang="en-US" sz="1600" dirty="0"/>
              <a:t>.</a:t>
            </a:r>
            <a:endParaRPr lang="sr-Cyrl-RS" sz="1600" dirty="0"/>
          </a:p>
          <a:p>
            <a:pPr marL="274320" lvl="0">
              <a:spcBef>
                <a:spcPts val="300"/>
              </a:spcBef>
              <a:spcAft>
                <a:spcPts val="300"/>
              </a:spcAft>
            </a:pPr>
            <a:endParaRPr lang="sr-Cyrl-RS" sz="1050" dirty="0"/>
          </a:p>
          <a:p>
            <a:pPr marL="274320" lvl="0">
              <a:spcBef>
                <a:spcPts val="300"/>
              </a:spcBef>
              <a:spcAft>
                <a:spcPts val="300"/>
              </a:spcAft>
            </a:pPr>
            <a:r>
              <a:rPr lang="sr-Cyrl-RS" sz="1600" b="1" dirty="0"/>
              <a:t>ТЕХНОЛОГИЈЕ СКЛАДИШТЕЊА</a:t>
            </a:r>
          </a:p>
          <a:p>
            <a:pPr marL="274320" lvl="0">
              <a:spcBef>
                <a:spcPts val="300"/>
              </a:spcBef>
              <a:spcAft>
                <a:spcPts val="300"/>
              </a:spcAft>
            </a:pPr>
            <a:r>
              <a:rPr lang="ru-RU" sz="1600" dirty="0"/>
              <a:t>Складишни задатак, типичне технологије, технолошке концепције и технолошко решење складишног система. Опис појединих врста технологије складиштења</a:t>
            </a:r>
            <a:r>
              <a:rPr lang="ru-RU" sz="1600" dirty="0" smtClean="0"/>
              <a:t>.</a:t>
            </a:r>
            <a:endParaRPr kumimoji="0" lang="en-US" sz="1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7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599B6BF-3289-418B-A41A-2A7C52C40056}"/>
              </a:ext>
            </a:extLst>
          </p:cNvPr>
          <p:cNvSpPr/>
          <p:nvPr/>
        </p:nvSpPr>
        <p:spPr>
          <a:xfrm>
            <a:off x="0" y="-13115"/>
            <a:ext cx="12192000" cy="99509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FB03E8A-E159-49AA-8938-D9C991FBBAB0}"/>
              </a:ext>
            </a:extLst>
          </p:cNvPr>
          <p:cNvSpPr/>
          <p:nvPr/>
        </p:nvSpPr>
        <p:spPr>
          <a:xfrm>
            <a:off x="0" y="5862906"/>
            <a:ext cx="12192000" cy="99509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0" y="5828267"/>
            <a:ext cx="12192000" cy="0"/>
          </a:xfrm>
          <a:prstGeom prst="line">
            <a:avLst/>
          </a:prstGeom>
          <a:ln w="19050" cmpd="sng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282835" y="-10000"/>
            <a:ext cx="6132675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bg1">
                    <a:lumMod val="65000"/>
                  </a:schemeClr>
                </a:solidFill>
              </a:rPr>
              <a:t>Машински факултет Универзитета у Нишу</a:t>
            </a:r>
          </a:p>
          <a:p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Основне академске студије</a:t>
            </a:r>
          </a:p>
          <a:p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Усмерење: Саобраћајно машинство транспорт и логистика</a:t>
            </a:r>
            <a:endParaRPr lang="sr-Latn-R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0" y="941810"/>
            <a:ext cx="12192000" cy="0"/>
          </a:xfrm>
          <a:prstGeom prst="line">
            <a:avLst/>
          </a:prstGeom>
          <a:ln w="254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0CD358D0-ED98-4202-AD4E-ED902A2FB4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1904" y="70671"/>
            <a:ext cx="719329" cy="719329"/>
          </a:xfrm>
          <a:prstGeom prst="rect">
            <a:avLst/>
          </a:prstGeom>
        </p:spPr>
      </p:pic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A59FAF62-5A32-4101-910B-8DC68BC9DC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330" y="70672"/>
            <a:ext cx="719329" cy="71932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DA113D2-5C2B-426D-B9F4-129862862BBA}"/>
              </a:ext>
            </a:extLst>
          </p:cNvPr>
          <p:cNvSpPr/>
          <p:nvPr/>
        </p:nvSpPr>
        <p:spPr>
          <a:xfrm>
            <a:off x="9769310" y="588992"/>
            <a:ext cx="2766020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http://pmilic.masfak.ni.ac.rs</a:t>
            </a:r>
            <a:endParaRPr lang="ru-RU" sz="14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 descr="C:\Users\Predrag\Desktop\fork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94" y="5939626"/>
            <a:ext cx="918373" cy="918373"/>
          </a:xfrm>
          <a:prstGeom prst="rect">
            <a:avLst/>
          </a:prstGeom>
          <a:noFill/>
        </p:spPr>
      </p:pic>
      <p:pic>
        <p:nvPicPr>
          <p:cNvPr id="20" name="Picture 19" descr="Stacker Crane Transport Services | Cargo Handling Equipment Shipping">
            <a:extLst>
              <a:ext uri="{FF2B5EF4-FFF2-40B4-BE49-F238E27FC236}">
                <a16:creationId xmlns:a16="http://schemas.microsoft.com/office/drawing/2014/main" id="{90E6DE53-D500-B8B3-401B-4DA187CE1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136" y="5862906"/>
            <a:ext cx="779104" cy="99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rhiva Visokoregalni i komisioni viličari - Mlakar Viličari">
            <a:extLst>
              <a:ext uri="{FF2B5EF4-FFF2-40B4-BE49-F238E27FC236}">
                <a16:creationId xmlns:a16="http://schemas.microsoft.com/office/drawing/2014/main" id="{7A0836B8-1286-4E7E-A8A5-2DA8A33947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681" r="87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95"/>
          <a:stretch/>
        </p:blipFill>
        <p:spPr bwMode="auto">
          <a:xfrm>
            <a:off x="11190226" y="5862905"/>
            <a:ext cx="961227" cy="99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A picture containing text, sky&#10;&#10;Description automatically generated">
            <a:extLst>
              <a:ext uri="{FF2B5EF4-FFF2-40B4-BE49-F238E27FC236}">
                <a16:creationId xmlns:a16="http://schemas.microsoft.com/office/drawing/2014/main" id="{A9250BE7-AA38-5818-EA99-BC41875771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742" y="5871364"/>
            <a:ext cx="1553706" cy="986634"/>
          </a:xfrm>
          <a:prstGeom prst="rect">
            <a:avLst/>
          </a:prstGeom>
        </p:spPr>
      </p:pic>
      <p:pic>
        <p:nvPicPr>
          <p:cNvPr id="31" name="Picture 10" descr="All You Need To Know About These 6 Types of Barcode Scanners">
            <a:extLst>
              <a:ext uri="{FF2B5EF4-FFF2-40B4-BE49-F238E27FC236}">
                <a16:creationId xmlns:a16="http://schemas.microsoft.com/office/drawing/2014/main" id="{314E68F6-1BD8-48F3-FA6B-6B811B605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1" t="-1792" r="13116" b="1792"/>
          <a:stretch/>
        </p:blipFill>
        <p:spPr bwMode="auto">
          <a:xfrm>
            <a:off x="7304919" y="5861214"/>
            <a:ext cx="1085427" cy="97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DACCC34-DC1D-8AC1-D9F1-C5C19B14B7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56152" y="5871364"/>
            <a:ext cx="1441032" cy="960244"/>
          </a:xfrm>
          <a:prstGeom prst="rect">
            <a:avLst/>
          </a:prstGeom>
        </p:spPr>
      </p:pic>
      <p:pic>
        <p:nvPicPr>
          <p:cNvPr id="33" name="Picture 32" descr="http://laddersonline.files.wordpress.com/2012/10/stock-picking-ladder.jpg"/>
          <p:cNvPicPr/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962990" y="5869672"/>
            <a:ext cx="1269616" cy="961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 descr="C:\FAKULTET\Nastava\S K L A D I S N A  T E H N I K A\skladista skice\Logistics_LR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22044" y="5869672"/>
            <a:ext cx="966046" cy="966046"/>
          </a:xfrm>
          <a:prstGeom prst="rect">
            <a:avLst/>
          </a:prstGeom>
          <a:noFill/>
        </p:spPr>
      </p:pic>
      <p:pic>
        <p:nvPicPr>
          <p:cNvPr id="35" name="Picture 5" descr="VW sl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013288" y="5868342"/>
            <a:ext cx="693104" cy="975190"/>
          </a:xfrm>
          <a:prstGeom prst="rect">
            <a:avLst/>
          </a:prstGeom>
          <a:noFill/>
        </p:spPr>
      </p:pic>
      <p:pic>
        <p:nvPicPr>
          <p:cNvPr id="36" name="Picture 4" descr="VW - sl 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>
            <a:off x="2615896" y="5868342"/>
            <a:ext cx="1381637" cy="967196"/>
          </a:xfrm>
          <a:prstGeom prst="rect">
            <a:avLst/>
          </a:prstGeom>
          <a:noFill/>
          <a:ln/>
        </p:spPr>
      </p:pic>
      <p:sp>
        <p:nvSpPr>
          <p:cNvPr id="37" name="Rectangle 1"/>
          <p:cNvSpPr>
            <a:spLocks noChangeArrowheads="1"/>
          </p:cNvSpPr>
          <p:nvPr/>
        </p:nvSpPr>
        <p:spPr bwMode="auto">
          <a:xfrm>
            <a:off x="80694" y="1076339"/>
            <a:ext cx="11977956" cy="4670509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lang="sr-Cyrl-CS" sz="1500" b="1" i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Теоријска настава</a:t>
            </a:r>
            <a:endParaRPr lang="de-DE" sz="1500" b="1" i="1" dirty="0">
              <a:solidFill>
                <a:srgbClr val="C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274320" lvl="0">
              <a:spcBef>
                <a:spcPts val="300"/>
              </a:spcBef>
              <a:spcAft>
                <a:spcPts val="300"/>
              </a:spcAft>
            </a:pPr>
            <a:endParaRPr lang="en-US" sz="1000" dirty="0"/>
          </a:p>
          <a:p>
            <a:pPr marL="274320" lvl="0">
              <a:spcBef>
                <a:spcPts val="300"/>
              </a:spcBef>
              <a:spcAft>
                <a:spcPts val="300"/>
              </a:spcAft>
            </a:pPr>
            <a:r>
              <a:rPr lang="sr-Cyrl-RS" sz="1400" b="1" dirty="0"/>
              <a:t>ТЕХНОЛОГИЈЕ КОМИСИОНИРАЊА</a:t>
            </a:r>
          </a:p>
          <a:p>
            <a:pPr marL="274320" lvl="0">
              <a:spcBef>
                <a:spcPts val="300"/>
              </a:spcBef>
              <a:spcAft>
                <a:spcPts val="300"/>
              </a:spcAft>
            </a:pPr>
            <a:r>
              <a:rPr lang="ru-RU" sz="1400" dirty="0"/>
              <a:t>Појам и значај комисионирања. Системи токова робе, информација и организације комисионирања. Системи допуне. Примери различитих решења складишта за комисионирање</a:t>
            </a:r>
            <a:r>
              <a:rPr lang="ru-RU" sz="1400" dirty="0" smtClean="0"/>
              <a:t>.</a:t>
            </a:r>
          </a:p>
          <a:p>
            <a:pPr marL="274320" lvl="0">
              <a:spcBef>
                <a:spcPts val="300"/>
              </a:spcBef>
              <a:spcAft>
                <a:spcPts val="300"/>
              </a:spcAft>
            </a:pPr>
            <a:endParaRPr lang="ru-RU" sz="1400" dirty="0" smtClean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lang="sr-Cyrl-RS" sz="1400" b="1" dirty="0" smtClean="0"/>
              <a:t>	  ТЕХНОЛОШКО </a:t>
            </a:r>
            <a:r>
              <a:rPr lang="sr-Cyrl-RS" sz="1400" b="1" dirty="0"/>
              <a:t>ПРОЈЕКТОВАЊЕ СКЛАДИШТА</a:t>
            </a:r>
          </a:p>
          <a:p>
            <a:pPr marL="274320" fontAlgn="base">
              <a:spcBef>
                <a:spcPts val="300"/>
              </a:spcBef>
              <a:spcAft>
                <a:spcPts val="300"/>
              </a:spcAft>
              <a:tabLst>
                <a:tab pos="180975" algn="l"/>
              </a:tabLst>
            </a:pPr>
            <a:r>
              <a:rPr lang="ru-RU" sz="1400" dirty="0"/>
              <a:t>Основе моделирања и симулирања рада складишних система. </a:t>
            </a:r>
          </a:p>
          <a:p>
            <a:pPr marL="274320" fontAlgn="base">
              <a:spcBef>
                <a:spcPts val="300"/>
              </a:spcBef>
              <a:spcAft>
                <a:spcPts val="300"/>
              </a:spcAft>
              <a:tabLst>
                <a:tab pos="180975" algn="l"/>
              </a:tabLst>
            </a:pPr>
            <a:endParaRPr lang="ru-RU" sz="1400" dirty="0"/>
          </a:p>
          <a:p>
            <a:pPr marL="274320" fontAlgn="base">
              <a:spcBef>
                <a:spcPts val="300"/>
              </a:spcBef>
              <a:spcAft>
                <a:spcPts val="300"/>
              </a:spcAft>
              <a:tabLst>
                <a:tab pos="180975" algn="l"/>
              </a:tabLst>
            </a:pPr>
            <a:r>
              <a:rPr lang="sr-Cyrl-RS" sz="1400" b="1" dirty="0"/>
              <a:t>УПРАВЉАЊЕ И ОПТИМИЗАЦИЈА ЗАЛИХА</a:t>
            </a:r>
          </a:p>
          <a:p>
            <a:pPr marL="274320" lvl="0">
              <a:spcBef>
                <a:spcPts val="300"/>
              </a:spcBef>
              <a:spcAft>
                <a:spcPts val="300"/>
              </a:spcAft>
            </a:pPr>
            <a:r>
              <a:rPr lang="ru-RU" sz="1400" dirty="0"/>
              <a:t>Залихе у производњи, дистрибуцији и трговини. Одређивање стратегије управљања залихама. Математички модели за прорачун и оптимизацију стања залиха (статички</a:t>
            </a:r>
            <a:r>
              <a:rPr lang="en-US" sz="1400" dirty="0"/>
              <a:t> - </a:t>
            </a:r>
            <a:r>
              <a:rPr lang="ru-RU" sz="1400" dirty="0"/>
              <a:t>динамички, детерминистички</a:t>
            </a:r>
            <a:r>
              <a:rPr lang="en-US" sz="1400" dirty="0"/>
              <a:t> - </a:t>
            </a:r>
            <a:r>
              <a:rPr lang="ru-RU" sz="1400" dirty="0"/>
              <a:t> стохастички).</a:t>
            </a:r>
          </a:p>
          <a:p>
            <a:pPr marL="274320" lvl="0">
              <a:spcBef>
                <a:spcPts val="300"/>
              </a:spcBef>
              <a:spcAft>
                <a:spcPts val="300"/>
              </a:spcAft>
            </a:pPr>
            <a:endParaRPr lang="ru-RU" sz="1400" dirty="0"/>
          </a:p>
          <a:p>
            <a:pPr marL="274320" lvl="0" fontAlgn="base">
              <a:spcBef>
                <a:spcPts val="300"/>
              </a:spcBef>
              <a:spcAft>
                <a:spcPts val="300"/>
              </a:spcAft>
              <a:tabLst>
                <a:tab pos="180975" algn="l"/>
              </a:tabLst>
            </a:pPr>
            <a:r>
              <a:rPr lang="ru-RU" sz="1400" b="1" dirty="0"/>
              <a:t>УПРАВЉАЊЕ СКЛАДИШНИМ ПРОЦЕСИМА</a:t>
            </a:r>
          </a:p>
          <a:p>
            <a:pPr marL="274320" lvl="0" fontAlgn="base">
              <a:spcBef>
                <a:spcPts val="300"/>
              </a:spcBef>
              <a:spcAft>
                <a:spcPts val="300"/>
              </a:spcAft>
              <a:tabLst>
                <a:tab pos="180975" algn="l"/>
              </a:tabLst>
            </a:pPr>
            <a:r>
              <a:rPr lang="ru-RU" sz="1400" dirty="0"/>
              <a:t>Управљање процесима пријема, складиштења, комисионирања и отпреме робе.</a:t>
            </a:r>
            <a:r>
              <a:rPr lang="en-US" sz="1400" dirty="0"/>
              <a:t> WMS </a:t>
            </a:r>
            <a:r>
              <a:rPr lang="sr-Cyrl-RS" sz="1400" dirty="0"/>
              <a:t>системи.</a:t>
            </a:r>
            <a:endParaRPr lang="ru-RU" sz="1400" dirty="0"/>
          </a:p>
          <a:p>
            <a:pPr marL="274320" lvl="0">
              <a:spcBef>
                <a:spcPts val="300"/>
              </a:spcBef>
              <a:spcAft>
                <a:spcPts val="300"/>
              </a:spcAft>
            </a:pPr>
            <a:endParaRPr lang="ru-RU" sz="1400" dirty="0"/>
          </a:p>
          <a:p>
            <a:pPr marL="274320" fontAlgn="base">
              <a:spcBef>
                <a:spcPts val="300"/>
              </a:spcBef>
              <a:spcAft>
                <a:spcPts val="300"/>
              </a:spcAft>
              <a:tabLst>
                <a:tab pos="180975" algn="l"/>
              </a:tabLst>
            </a:pPr>
            <a:r>
              <a:rPr lang="ru-RU" sz="1400" b="1" dirty="0"/>
              <a:t>О</a:t>
            </a:r>
            <a:r>
              <a:rPr lang="sr-Cyrl-RS" sz="1400" b="1" dirty="0"/>
              <a:t>С</a:t>
            </a:r>
            <a:r>
              <a:rPr lang="ru-RU" sz="1400" b="1" dirty="0"/>
              <a:t>НОВИ СИСТЕМА ДИСТРИБУЦИЈЕ И ДИСТРИБУТИВНИХ </a:t>
            </a:r>
            <a:r>
              <a:rPr lang="ru-RU" sz="1400" b="1" dirty="0" smtClean="0"/>
              <a:t>МРЕЖА</a:t>
            </a:r>
            <a:endParaRPr kumimoji="0" lang="en-US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64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599B6BF-3289-418B-A41A-2A7C52C40056}"/>
              </a:ext>
            </a:extLst>
          </p:cNvPr>
          <p:cNvSpPr/>
          <p:nvPr/>
        </p:nvSpPr>
        <p:spPr>
          <a:xfrm>
            <a:off x="0" y="-13115"/>
            <a:ext cx="12192000" cy="99509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FB03E8A-E159-49AA-8938-D9C991FBBAB0}"/>
              </a:ext>
            </a:extLst>
          </p:cNvPr>
          <p:cNvSpPr/>
          <p:nvPr/>
        </p:nvSpPr>
        <p:spPr>
          <a:xfrm>
            <a:off x="0" y="5862906"/>
            <a:ext cx="12192000" cy="99509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0" y="5828267"/>
            <a:ext cx="12192000" cy="0"/>
          </a:xfrm>
          <a:prstGeom prst="line">
            <a:avLst/>
          </a:prstGeom>
          <a:ln w="19050" cmpd="sng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282835" y="-10000"/>
            <a:ext cx="6132675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bg1">
                    <a:lumMod val="65000"/>
                  </a:schemeClr>
                </a:solidFill>
              </a:rPr>
              <a:t>Машински факултет Универзитета у Нишу</a:t>
            </a:r>
          </a:p>
          <a:p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Основне академске студије</a:t>
            </a:r>
          </a:p>
          <a:p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Усмерење: Саобраћајно машинство транспорт и логистика</a:t>
            </a:r>
            <a:endParaRPr lang="sr-Latn-R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0" y="941810"/>
            <a:ext cx="12192000" cy="0"/>
          </a:xfrm>
          <a:prstGeom prst="line">
            <a:avLst/>
          </a:prstGeom>
          <a:ln w="254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0CD358D0-ED98-4202-AD4E-ED902A2FB4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1904" y="70671"/>
            <a:ext cx="719329" cy="719329"/>
          </a:xfrm>
          <a:prstGeom prst="rect">
            <a:avLst/>
          </a:prstGeom>
        </p:spPr>
      </p:pic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A59FAF62-5A32-4101-910B-8DC68BC9DC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330" y="70672"/>
            <a:ext cx="719329" cy="71932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DA113D2-5C2B-426D-B9F4-129862862BBA}"/>
              </a:ext>
            </a:extLst>
          </p:cNvPr>
          <p:cNvSpPr/>
          <p:nvPr/>
        </p:nvSpPr>
        <p:spPr>
          <a:xfrm>
            <a:off x="9769310" y="588992"/>
            <a:ext cx="2766020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http://pmilic.masfak.ni.ac.rs</a:t>
            </a:r>
            <a:endParaRPr lang="ru-RU" sz="14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 descr="C:\Users\Predrag\Desktop\fork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94" y="5939626"/>
            <a:ext cx="918373" cy="918373"/>
          </a:xfrm>
          <a:prstGeom prst="rect">
            <a:avLst/>
          </a:prstGeom>
          <a:noFill/>
        </p:spPr>
      </p:pic>
      <p:pic>
        <p:nvPicPr>
          <p:cNvPr id="20" name="Picture 19" descr="Stacker Crane Transport Services | Cargo Handling Equipment Shipping">
            <a:extLst>
              <a:ext uri="{FF2B5EF4-FFF2-40B4-BE49-F238E27FC236}">
                <a16:creationId xmlns:a16="http://schemas.microsoft.com/office/drawing/2014/main" id="{90E6DE53-D500-B8B3-401B-4DA187CE1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136" y="5862906"/>
            <a:ext cx="779104" cy="99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rhiva Visokoregalni i komisioni viličari - Mlakar Viličari">
            <a:extLst>
              <a:ext uri="{FF2B5EF4-FFF2-40B4-BE49-F238E27FC236}">
                <a16:creationId xmlns:a16="http://schemas.microsoft.com/office/drawing/2014/main" id="{7A0836B8-1286-4E7E-A8A5-2DA8A33947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681" r="87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95"/>
          <a:stretch/>
        </p:blipFill>
        <p:spPr bwMode="auto">
          <a:xfrm>
            <a:off x="11190226" y="5862905"/>
            <a:ext cx="961227" cy="99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A picture containing text, sky&#10;&#10;Description automatically generated">
            <a:extLst>
              <a:ext uri="{FF2B5EF4-FFF2-40B4-BE49-F238E27FC236}">
                <a16:creationId xmlns:a16="http://schemas.microsoft.com/office/drawing/2014/main" id="{A9250BE7-AA38-5818-EA99-BC41875771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742" y="5871364"/>
            <a:ext cx="1553706" cy="986634"/>
          </a:xfrm>
          <a:prstGeom prst="rect">
            <a:avLst/>
          </a:prstGeom>
        </p:spPr>
      </p:pic>
      <p:pic>
        <p:nvPicPr>
          <p:cNvPr id="31" name="Picture 10" descr="All You Need To Know About These 6 Types of Barcode Scanners">
            <a:extLst>
              <a:ext uri="{FF2B5EF4-FFF2-40B4-BE49-F238E27FC236}">
                <a16:creationId xmlns:a16="http://schemas.microsoft.com/office/drawing/2014/main" id="{314E68F6-1BD8-48F3-FA6B-6B811B605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1" t="-1792" r="13116" b="1792"/>
          <a:stretch/>
        </p:blipFill>
        <p:spPr bwMode="auto">
          <a:xfrm>
            <a:off x="7304919" y="5861214"/>
            <a:ext cx="1085427" cy="97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DACCC34-DC1D-8AC1-D9F1-C5C19B14B7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56152" y="5871364"/>
            <a:ext cx="1441032" cy="960244"/>
          </a:xfrm>
          <a:prstGeom prst="rect">
            <a:avLst/>
          </a:prstGeom>
        </p:spPr>
      </p:pic>
      <p:pic>
        <p:nvPicPr>
          <p:cNvPr id="33" name="Picture 32" descr="http://laddersonline.files.wordpress.com/2012/10/stock-picking-ladder.jpg"/>
          <p:cNvPicPr/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962990" y="5869672"/>
            <a:ext cx="1269616" cy="961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 descr="C:\FAKULTET\Nastava\S K L A D I S N A  T E H N I K A\skladista skice\Logistics_LR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22044" y="5869672"/>
            <a:ext cx="966046" cy="966046"/>
          </a:xfrm>
          <a:prstGeom prst="rect">
            <a:avLst/>
          </a:prstGeom>
          <a:noFill/>
        </p:spPr>
      </p:pic>
      <p:pic>
        <p:nvPicPr>
          <p:cNvPr id="35" name="Picture 5" descr="VW sl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013288" y="5868342"/>
            <a:ext cx="693104" cy="975190"/>
          </a:xfrm>
          <a:prstGeom prst="rect">
            <a:avLst/>
          </a:prstGeom>
          <a:noFill/>
        </p:spPr>
      </p:pic>
      <p:pic>
        <p:nvPicPr>
          <p:cNvPr id="36" name="Picture 4" descr="VW - sl 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>
            <a:off x="2615896" y="5868342"/>
            <a:ext cx="1381637" cy="967196"/>
          </a:xfrm>
          <a:prstGeom prst="rect">
            <a:avLst/>
          </a:prstGeom>
          <a:noFill/>
          <a:ln/>
        </p:spPr>
      </p:pic>
      <p:sp>
        <p:nvSpPr>
          <p:cNvPr id="37" name="Rectangle 1"/>
          <p:cNvSpPr>
            <a:spLocks noChangeArrowheads="1"/>
          </p:cNvSpPr>
          <p:nvPr/>
        </p:nvSpPr>
        <p:spPr bwMode="auto">
          <a:xfrm>
            <a:off x="59982" y="1053451"/>
            <a:ext cx="11977956" cy="1369606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lang="sr-Cyrl-RS" b="1" i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Практична настава</a:t>
            </a:r>
            <a:endParaRPr lang="de-DE" b="1" i="1" dirty="0">
              <a:solidFill>
                <a:srgbClr val="C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endParaRPr lang="en-US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168275" lvl="0" indent="-168275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Технолошко пројектовање </a:t>
            </a: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складишта</a:t>
            </a:r>
            <a:br>
              <a:rPr lang="ru-RU" sz="16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први колоквијум)</a:t>
            </a:r>
          </a:p>
          <a:p>
            <a:pPr marL="168275" marR="0" lvl="0" indent="-1682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en-US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1B0C930-4208-20F1-F7CC-CD9AEEFF55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88"/>
          <a:stretch/>
        </p:blipFill>
        <p:spPr bwMode="auto">
          <a:xfrm>
            <a:off x="531625" y="2725880"/>
            <a:ext cx="3312019" cy="246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Arhiva Visokoregalni i komisioni viličari - Mlakar Viličari">
            <a:extLst>
              <a:ext uri="{FF2B5EF4-FFF2-40B4-BE49-F238E27FC236}">
                <a16:creationId xmlns:a16="http://schemas.microsoft.com/office/drawing/2014/main" id="{7A0836B8-1286-4E7E-A8A5-2DA8A33947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"/>
          <a:stretch/>
        </p:blipFill>
        <p:spPr bwMode="auto">
          <a:xfrm>
            <a:off x="9420226" y="3075349"/>
            <a:ext cx="2476500" cy="256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Stacker Crane Transport Services | Cargo Handling Equipment Shipping">
            <a:extLst>
              <a:ext uri="{FF2B5EF4-FFF2-40B4-BE49-F238E27FC236}">
                <a16:creationId xmlns:a16="http://schemas.microsoft.com/office/drawing/2014/main" id="{90E6DE53-D500-B8B3-401B-4DA187CE1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067" y="1291450"/>
            <a:ext cx="3505200" cy="447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CD48EEA-015D-864F-994A-699AF989A85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416" b="93789" l="9356" r="94595">
                        <a14:foregroundMark x1="67775" y1="89752" x2="67775" y2="89752"/>
                        <a14:foregroundMark x1="84615" y1="93789" x2="84615" y2="93789"/>
                        <a14:foregroundMark x1="91892" y1="90062" x2="91892" y2="90062"/>
                        <a14:foregroundMark x1="95010" y1="90062" x2="95010" y2="90062"/>
                        <a14:foregroundMark x1="33056" y1="9317" x2="33056" y2="9317"/>
                        <a14:foregroundMark x1="20166" y1="26708" x2="20166" y2="26708"/>
                        <a14:foregroundMark x1="55094" y1="3416" x2="55094" y2="34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096125" y="3865185"/>
            <a:ext cx="2932430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79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599B6BF-3289-418B-A41A-2A7C52C40056}"/>
              </a:ext>
            </a:extLst>
          </p:cNvPr>
          <p:cNvSpPr/>
          <p:nvPr/>
        </p:nvSpPr>
        <p:spPr>
          <a:xfrm>
            <a:off x="0" y="-13115"/>
            <a:ext cx="12192000" cy="99509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FB03E8A-E159-49AA-8938-D9C991FBBAB0}"/>
              </a:ext>
            </a:extLst>
          </p:cNvPr>
          <p:cNvSpPr/>
          <p:nvPr/>
        </p:nvSpPr>
        <p:spPr>
          <a:xfrm>
            <a:off x="0" y="5862906"/>
            <a:ext cx="12192000" cy="99509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0" y="5828267"/>
            <a:ext cx="12192000" cy="0"/>
          </a:xfrm>
          <a:prstGeom prst="line">
            <a:avLst/>
          </a:prstGeom>
          <a:ln w="19050" cmpd="sng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282835" y="-10000"/>
            <a:ext cx="6132675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bg1">
                    <a:lumMod val="65000"/>
                  </a:schemeClr>
                </a:solidFill>
              </a:rPr>
              <a:t>Машински факултет Универзитета у Нишу</a:t>
            </a:r>
          </a:p>
          <a:p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Основне академске студије</a:t>
            </a:r>
          </a:p>
          <a:p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Усмерење: Саобраћајно машинство транспорт и логистика</a:t>
            </a:r>
            <a:endParaRPr lang="sr-Latn-R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0" y="941810"/>
            <a:ext cx="12192000" cy="0"/>
          </a:xfrm>
          <a:prstGeom prst="line">
            <a:avLst/>
          </a:prstGeom>
          <a:ln w="254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0CD358D0-ED98-4202-AD4E-ED902A2FB4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1904" y="70671"/>
            <a:ext cx="719329" cy="719329"/>
          </a:xfrm>
          <a:prstGeom prst="rect">
            <a:avLst/>
          </a:prstGeom>
        </p:spPr>
      </p:pic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A59FAF62-5A32-4101-910B-8DC68BC9DC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330" y="70672"/>
            <a:ext cx="719329" cy="71932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DA113D2-5C2B-426D-B9F4-129862862BBA}"/>
              </a:ext>
            </a:extLst>
          </p:cNvPr>
          <p:cNvSpPr/>
          <p:nvPr/>
        </p:nvSpPr>
        <p:spPr>
          <a:xfrm>
            <a:off x="9769310" y="588992"/>
            <a:ext cx="2766020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http://pmilic.masfak.ni.ac.rs</a:t>
            </a:r>
            <a:endParaRPr lang="ru-RU" sz="14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 descr="C:\Users\Predrag\Desktop\fork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94" y="5939626"/>
            <a:ext cx="918373" cy="918373"/>
          </a:xfrm>
          <a:prstGeom prst="rect">
            <a:avLst/>
          </a:prstGeom>
          <a:noFill/>
        </p:spPr>
      </p:pic>
      <p:pic>
        <p:nvPicPr>
          <p:cNvPr id="20" name="Picture 19" descr="Stacker Crane Transport Services | Cargo Handling Equipment Shipping">
            <a:extLst>
              <a:ext uri="{FF2B5EF4-FFF2-40B4-BE49-F238E27FC236}">
                <a16:creationId xmlns:a16="http://schemas.microsoft.com/office/drawing/2014/main" id="{90E6DE53-D500-B8B3-401B-4DA187CE1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136" y="5862906"/>
            <a:ext cx="779104" cy="99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rhiva Visokoregalni i komisioni viličari - Mlakar Viličari">
            <a:extLst>
              <a:ext uri="{FF2B5EF4-FFF2-40B4-BE49-F238E27FC236}">
                <a16:creationId xmlns:a16="http://schemas.microsoft.com/office/drawing/2014/main" id="{7A0836B8-1286-4E7E-A8A5-2DA8A33947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681" r="87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95"/>
          <a:stretch/>
        </p:blipFill>
        <p:spPr bwMode="auto">
          <a:xfrm>
            <a:off x="11190226" y="5862905"/>
            <a:ext cx="961227" cy="99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A picture containing text, sky&#10;&#10;Description automatically generated">
            <a:extLst>
              <a:ext uri="{FF2B5EF4-FFF2-40B4-BE49-F238E27FC236}">
                <a16:creationId xmlns:a16="http://schemas.microsoft.com/office/drawing/2014/main" id="{A9250BE7-AA38-5818-EA99-BC41875771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742" y="5871364"/>
            <a:ext cx="1553706" cy="986634"/>
          </a:xfrm>
          <a:prstGeom prst="rect">
            <a:avLst/>
          </a:prstGeom>
        </p:spPr>
      </p:pic>
      <p:pic>
        <p:nvPicPr>
          <p:cNvPr id="31" name="Picture 10" descr="All You Need To Know About These 6 Types of Barcode Scanners">
            <a:extLst>
              <a:ext uri="{FF2B5EF4-FFF2-40B4-BE49-F238E27FC236}">
                <a16:creationId xmlns:a16="http://schemas.microsoft.com/office/drawing/2014/main" id="{314E68F6-1BD8-48F3-FA6B-6B811B605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1" t="-1792" r="13116" b="1792"/>
          <a:stretch/>
        </p:blipFill>
        <p:spPr bwMode="auto">
          <a:xfrm>
            <a:off x="7304919" y="5861214"/>
            <a:ext cx="1085427" cy="97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DACCC34-DC1D-8AC1-D9F1-C5C19B14B7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56152" y="5871364"/>
            <a:ext cx="1441032" cy="960244"/>
          </a:xfrm>
          <a:prstGeom prst="rect">
            <a:avLst/>
          </a:prstGeom>
        </p:spPr>
      </p:pic>
      <p:pic>
        <p:nvPicPr>
          <p:cNvPr id="33" name="Picture 32" descr="http://laddersonline.files.wordpress.com/2012/10/stock-picking-ladder.jpg"/>
          <p:cNvPicPr/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962990" y="5869672"/>
            <a:ext cx="1269616" cy="961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 descr="C:\FAKULTET\Nastava\S K L A D I S N A  T E H N I K A\skladista skice\Logistics_LR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22044" y="5869672"/>
            <a:ext cx="966046" cy="966046"/>
          </a:xfrm>
          <a:prstGeom prst="rect">
            <a:avLst/>
          </a:prstGeom>
          <a:noFill/>
        </p:spPr>
      </p:pic>
      <p:pic>
        <p:nvPicPr>
          <p:cNvPr id="35" name="Picture 5" descr="VW sl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013288" y="5868342"/>
            <a:ext cx="693104" cy="975190"/>
          </a:xfrm>
          <a:prstGeom prst="rect">
            <a:avLst/>
          </a:prstGeom>
          <a:noFill/>
        </p:spPr>
      </p:pic>
      <p:pic>
        <p:nvPicPr>
          <p:cNvPr id="36" name="Picture 4" descr="VW - sl 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>
            <a:off x="2615896" y="5868342"/>
            <a:ext cx="1381637" cy="967196"/>
          </a:xfrm>
          <a:prstGeom prst="rect">
            <a:avLst/>
          </a:prstGeom>
          <a:noFill/>
          <a:ln/>
        </p:spPr>
      </p:pic>
      <p:sp>
        <p:nvSpPr>
          <p:cNvPr id="37" name="Rectangle 1"/>
          <p:cNvSpPr>
            <a:spLocks noChangeArrowheads="1"/>
          </p:cNvSpPr>
          <p:nvPr/>
        </p:nvSpPr>
        <p:spPr bwMode="auto">
          <a:xfrm>
            <a:off x="59982" y="1053451"/>
            <a:ext cx="11977956" cy="1369606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lang="sr-Cyrl-RS" b="1" i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Практична настава</a:t>
            </a:r>
            <a:endParaRPr lang="de-DE" b="1" i="1" dirty="0">
              <a:solidFill>
                <a:srgbClr val="C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endParaRPr lang="en-US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168275" lvl="0" indent="-168275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Технолошко пројектовање </a:t>
            </a: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складишта</a:t>
            </a:r>
            <a:br>
              <a:rPr lang="ru-RU" sz="16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први колоквијум)</a:t>
            </a:r>
          </a:p>
          <a:p>
            <a:pPr marL="168275" marR="0" lvl="0" indent="-1682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en-US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1B0C930-4208-20F1-F7CC-CD9AEEFF55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88"/>
          <a:stretch/>
        </p:blipFill>
        <p:spPr bwMode="auto">
          <a:xfrm>
            <a:off x="59982" y="2597074"/>
            <a:ext cx="3004294" cy="223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Double Deep Pallet Racking For Efficient Storage | HEDA">
            <a:extLst>
              <a:ext uri="{FF2B5EF4-FFF2-40B4-BE49-F238E27FC236}">
                <a16:creationId xmlns:a16="http://schemas.microsoft.com/office/drawing/2014/main" id="{2F893656-2410-E20A-82B0-C5647C9596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8" b="9173"/>
          <a:stretch/>
        </p:blipFill>
        <p:spPr bwMode="auto">
          <a:xfrm>
            <a:off x="4971949" y="1084702"/>
            <a:ext cx="2571952" cy="202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pallet racking ,pallet racks ,warehouse rack,Drive in rack, Heavy duty  rack- Fangkun Shelf manufacture Co., Ltd.">
            <a:extLst>
              <a:ext uri="{FF2B5EF4-FFF2-40B4-BE49-F238E27FC236}">
                <a16:creationId xmlns:a16="http://schemas.microsoft.com/office/drawing/2014/main" id="{90D5F099-F719-0245-66D7-7390BAE4B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" t="8139" r="1888"/>
          <a:stretch/>
        </p:blipFill>
        <p:spPr bwMode="auto">
          <a:xfrm>
            <a:off x="3505200" y="3351699"/>
            <a:ext cx="5181600" cy="240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Flow Racking - Interlake Mecalux">
            <a:extLst>
              <a:ext uri="{FF2B5EF4-FFF2-40B4-BE49-F238E27FC236}">
                <a16:creationId xmlns:a16="http://schemas.microsoft.com/office/drawing/2014/main" id="{E4CEC02D-0C5F-1ACA-B3E9-79B8A2D7D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975" y="1093620"/>
            <a:ext cx="3436417" cy="267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7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599B6BF-3289-418B-A41A-2A7C52C40056}"/>
              </a:ext>
            </a:extLst>
          </p:cNvPr>
          <p:cNvSpPr/>
          <p:nvPr/>
        </p:nvSpPr>
        <p:spPr>
          <a:xfrm>
            <a:off x="0" y="-13115"/>
            <a:ext cx="12192000" cy="99509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FB03E8A-E159-49AA-8938-D9C991FBBAB0}"/>
              </a:ext>
            </a:extLst>
          </p:cNvPr>
          <p:cNvSpPr/>
          <p:nvPr/>
        </p:nvSpPr>
        <p:spPr>
          <a:xfrm>
            <a:off x="0" y="5862906"/>
            <a:ext cx="12192000" cy="99509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0" y="5828267"/>
            <a:ext cx="12192000" cy="0"/>
          </a:xfrm>
          <a:prstGeom prst="line">
            <a:avLst/>
          </a:prstGeom>
          <a:ln w="19050" cmpd="sng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282835" y="-10000"/>
            <a:ext cx="6132675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bg1">
                    <a:lumMod val="65000"/>
                  </a:schemeClr>
                </a:solidFill>
              </a:rPr>
              <a:t>Машински факултет Универзитета у Нишу</a:t>
            </a:r>
          </a:p>
          <a:p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Основне академске студије</a:t>
            </a:r>
          </a:p>
          <a:p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Усмерење: Саобраћајно машинство транспорт и логистика</a:t>
            </a:r>
            <a:endParaRPr lang="sr-Latn-R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0" y="941810"/>
            <a:ext cx="12192000" cy="0"/>
          </a:xfrm>
          <a:prstGeom prst="line">
            <a:avLst/>
          </a:prstGeom>
          <a:ln w="254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0CD358D0-ED98-4202-AD4E-ED902A2FB4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1904" y="70671"/>
            <a:ext cx="719329" cy="719329"/>
          </a:xfrm>
          <a:prstGeom prst="rect">
            <a:avLst/>
          </a:prstGeom>
        </p:spPr>
      </p:pic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A59FAF62-5A32-4101-910B-8DC68BC9DC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330" y="70672"/>
            <a:ext cx="719329" cy="71932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DA113D2-5C2B-426D-B9F4-129862862BBA}"/>
              </a:ext>
            </a:extLst>
          </p:cNvPr>
          <p:cNvSpPr/>
          <p:nvPr/>
        </p:nvSpPr>
        <p:spPr>
          <a:xfrm>
            <a:off x="9769310" y="588992"/>
            <a:ext cx="2766020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http://pmilic.masfak.ni.ac.rs</a:t>
            </a:r>
            <a:endParaRPr lang="ru-RU" sz="14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 descr="C:\Users\Predrag\Desktop\fork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94" y="5939626"/>
            <a:ext cx="918373" cy="918373"/>
          </a:xfrm>
          <a:prstGeom prst="rect">
            <a:avLst/>
          </a:prstGeom>
          <a:noFill/>
        </p:spPr>
      </p:pic>
      <p:pic>
        <p:nvPicPr>
          <p:cNvPr id="20" name="Picture 19" descr="Stacker Crane Transport Services | Cargo Handling Equipment Shipping">
            <a:extLst>
              <a:ext uri="{FF2B5EF4-FFF2-40B4-BE49-F238E27FC236}">
                <a16:creationId xmlns:a16="http://schemas.microsoft.com/office/drawing/2014/main" id="{90E6DE53-D500-B8B3-401B-4DA187CE1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136" y="5862906"/>
            <a:ext cx="779104" cy="99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rhiva Visokoregalni i komisioni viličari - Mlakar Viličari">
            <a:extLst>
              <a:ext uri="{FF2B5EF4-FFF2-40B4-BE49-F238E27FC236}">
                <a16:creationId xmlns:a16="http://schemas.microsoft.com/office/drawing/2014/main" id="{7A0836B8-1286-4E7E-A8A5-2DA8A33947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681" r="87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95"/>
          <a:stretch/>
        </p:blipFill>
        <p:spPr bwMode="auto">
          <a:xfrm>
            <a:off x="11190226" y="5862905"/>
            <a:ext cx="961227" cy="99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A picture containing text, sky&#10;&#10;Description automatically generated">
            <a:extLst>
              <a:ext uri="{FF2B5EF4-FFF2-40B4-BE49-F238E27FC236}">
                <a16:creationId xmlns:a16="http://schemas.microsoft.com/office/drawing/2014/main" id="{A9250BE7-AA38-5818-EA99-BC41875771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742" y="5871364"/>
            <a:ext cx="1553706" cy="986634"/>
          </a:xfrm>
          <a:prstGeom prst="rect">
            <a:avLst/>
          </a:prstGeom>
        </p:spPr>
      </p:pic>
      <p:pic>
        <p:nvPicPr>
          <p:cNvPr id="31" name="Picture 10" descr="All You Need To Know About These 6 Types of Barcode Scanners">
            <a:extLst>
              <a:ext uri="{FF2B5EF4-FFF2-40B4-BE49-F238E27FC236}">
                <a16:creationId xmlns:a16="http://schemas.microsoft.com/office/drawing/2014/main" id="{314E68F6-1BD8-48F3-FA6B-6B811B605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1" t="-1792" r="13116" b="1792"/>
          <a:stretch/>
        </p:blipFill>
        <p:spPr bwMode="auto">
          <a:xfrm>
            <a:off x="7304919" y="5861214"/>
            <a:ext cx="1085427" cy="97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DACCC34-DC1D-8AC1-D9F1-C5C19B14B7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56152" y="5871364"/>
            <a:ext cx="1441032" cy="960244"/>
          </a:xfrm>
          <a:prstGeom prst="rect">
            <a:avLst/>
          </a:prstGeom>
        </p:spPr>
      </p:pic>
      <p:pic>
        <p:nvPicPr>
          <p:cNvPr id="33" name="Picture 32" descr="http://laddersonline.files.wordpress.com/2012/10/stock-picking-ladder.jpg"/>
          <p:cNvPicPr/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962990" y="5869672"/>
            <a:ext cx="1269616" cy="961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 descr="C:\FAKULTET\Nastava\S K L A D I S N A  T E H N I K A\skladista skice\Logistics_LR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22044" y="5869672"/>
            <a:ext cx="966046" cy="966046"/>
          </a:xfrm>
          <a:prstGeom prst="rect">
            <a:avLst/>
          </a:prstGeom>
          <a:noFill/>
        </p:spPr>
      </p:pic>
      <p:pic>
        <p:nvPicPr>
          <p:cNvPr id="35" name="Picture 5" descr="VW sl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013288" y="5868342"/>
            <a:ext cx="693104" cy="975190"/>
          </a:xfrm>
          <a:prstGeom prst="rect">
            <a:avLst/>
          </a:prstGeom>
          <a:noFill/>
        </p:spPr>
      </p:pic>
      <p:pic>
        <p:nvPicPr>
          <p:cNvPr id="36" name="Picture 4" descr="VW - sl 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>
            <a:off x="2615896" y="5868342"/>
            <a:ext cx="1381637" cy="967196"/>
          </a:xfrm>
          <a:prstGeom prst="rect">
            <a:avLst/>
          </a:prstGeom>
          <a:noFill/>
          <a:ln/>
        </p:spPr>
      </p:pic>
      <p:sp>
        <p:nvSpPr>
          <p:cNvPr id="37" name="Rectangle 1"/>
          <p:cNvSpPr>
            <a:spLocks noChangeArrowheads="1"/>
          </p:cNvSpPr>
          <p:nvPr/>
        </p:nvSpPr>
        <p:spPr bwMode="auto">
          <a:xfrm>
            <a:off x="80694" y="1148226"/>
            <a:ext cx="11977956" cy="1577355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lang="sr-Cyrl-RS" b="1" i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Практична настава</a:t>
            </a:r>
            <a:endParaRPr lang="de-DE" b="1" i="1" dirty="0">
              <a:solidFill>
                <a:srgbClr val="C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endParaRPr lang="en-US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274320" lvl="0">
              <a:spcBef>
                <a:spcPts val="300"/>
              </a:spcBef>
              <a:spcAft>
                <a:spcPts val="300"/>
              </a:spcAft>
            </a:pPr>
            <a:r>
              <a:rPr lang="sr-Cyrl-RS" sz="1600" b="1" dirty="0"/>
              <a:t>ЛОКАЦИЈА СКЛАДИШТА</a:t>
            </a:r>
          </a:p>
          <a:p>
            <a:pPr marL="560070" lvl="0" indent="-285750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sr-Cyrl-RS" sz="1600" dirty="0"/>
              <a:t>Микро </a:t>
            </a:r>
            <a:r>
              <a:rPr lang="sr-Cyrl-RS" sz="1600" dirty="0" smtClean="0"/>
              <a:t>локација</a:t>
            </a:r>
            <a:endParaRPr lang="sr-Cyrl-RS" sz="1600" dirty="0"/>
          </a:p>
          <a:p>
            <a:pPr marL="560070" lvl="0" indent="-285750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sr-Cyrl-RS" sz="1600" dirty="0">
                <a:solidFill>
                  <a:schemeClr val="tx1"/>
                </a:solidFill>
              </a:rPr>
              <a:t>Макро </a:t>
            </a:r>
            <a:r>
              <a:rPr lang="sr-Cyrl-RS" sz="1600" dirty="0" smtClean="0">
                <a:solidFill>
                  <a:schemeClr val="tx1"/>
                </a:solidFill>
              </a:rPr>
              <a:t>локација</a:t>
            </a:r>
            <a:endParaRPr kumimoji="0" lang="en-US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8" name="Picture 4" descr="http://www.zavurbvo.co.rs/images/istorijat/apatin97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764867" y="970291"/>
            <a:ext cx="4551426" cy="2514600"/>
          </a:xfrm>
          <a:prstGeom prst="rect">
            <a:avLst/>
          </a:prstGeom>
          <a:noFill/>
        </p:spPr>
      </p:pic>
      <p:pic>
        <p:nvPicPr>
          <p:cNvPr id="39" name="Picture 6"/>
          <p:cNvPicPr>
            <a:picLocks noChangeAspect="1" noChangeArrowheads="1"/>
          </p:cNvPicPr>
          <p:nvPr/>
        </p:nvPicPr>
        <p:blipFill>
          <a:blip r:embed="rId16" cstate="print"/>
          <a:srcRect l="24167" t="17778" r="25833" b="22963"/>
          <a:stretch>
            <a:fillRect/>
          </a:stretch>
        </p:blipFill>
        <p:spPr bwMode="auto">
          <a:xfrm>
            <a:off x="362593" y="2985074"/>
            <a:ext cx="3840483" cy="2560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2" descr="C:\Users\Predrag Milic\Desktop\ecommerce-models-and-web-20-in-supply-chain-22-638.jpg"/>
          <p:cNvPicPr>
            <a:picLocks noChangeAspect="1" noChangeArrowheads="1"/>
          </p:cNvPicPr>
          <p:nvPr/>
        </p:nvPicPr>
        <p:blipFill rotWithShape="1">
          <a:blip r:embed="rId17" cstate="print"/>
          <a:srcRect r="7422" b="11503"/>
          <a:stretch/>
        </p:blipFill>
        <p:spPr bwMode="auto">
          <a:xfrm>
            <a:off x="4422030" y="2985074"/>
            <a:ext cx="3335534" cy="25603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916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599B6BF-3289-418B-A41A-2A7C52C40056}"/>
              </a:ext>
            </a:extLst>
          </p:cNvPr>
          <p:cNvSpPr/>
          <p:nvPr/>
        </p:nvSpPr>
        <p:spPr>
          <a:xfrm>
            <a:off x="0" y="-13115"/>
            <a:ext cx="12192000" cy="99509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FB03E8A-E159-49AA-8938-D9C991FBBAB0}"/>
              </a:ext>
            </a:extLst>
          </p:cNvPr>
          <p:cNvSpPr/>
          <p:nvPr/>
        </p:nvSpPr>
        <p:spPr>
          <a:xfrm>
            <a:off x="0" y="5862906"/>
            <a:ext cx="12192000" cy="99509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0" y="5828267"/>
            <a:ext cx="12192000" cy="0"/>
          </a:xfrm>
          <a:prstGeom prst="line">
            <a:avLst/>
          </a:prstGeom>
          <a:ln w="19050" cmpd="sng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282835" y="-10000"/>
            <a:ext cx="6132675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bg1">
                    <a:lumMod val="65000"/>
                  </a:schemeClr>
                </a:solidFill>
              </a:rPr>
              <a:t>Машински факултет Универзитета у Нишу</a:t>
            </a:r>
          </a:p>
          <a:p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Основне академске студије</a:t>
            </a:r>
          </a:p>
          <a:p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Усмерење: Саобраћајно машинство транспорт и логистика</a:t>
            </a:r>
            <a:endParaRPr lang="sr-Latn-R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0" y="941810"/>
            <a:ext cx="12192000" cy="0"/>
          </a:xfrm>
          <a:prstGeom prst="line">
            <a:avLst/>
          </a:prstGeom>
          <a:ln w="254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0CD358D0-ED98-4202-AD4E-ED902A2FB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1904" y="70671"/>
            <a:ext cx="719329" cy="719329"/>
          </a:xfrm>
          <a:prstGeom prst="rect">
            <a:avLst/>
          </a:prstGeom>
        </p:spPr>
      </p:pic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A59FAF62-5A32-4101-910B-8DC68BC9DC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330" y="70672"/>
            <a:ext cx="719329" cy="71932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DA113D2-5C2B-426D-B9F4-129862862BBA}"/>
              </a:ext>
            </a:extLst>
          </p:cNvPr>
          <p:cNvSpPr/>
          <p:nvPr/>
        </p:nvSpPr>
        <p:spPr>
          <a:xfrm>
            <a:off x="9769310" y="588992"/>
            <a:ext cx="2766020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http://pmilic.masfak.ni.ac.rs</a:t>
            </a:r>
            <a:endParaRPr lang="ru-RU" sz="14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 descr="C:\Users\Predrag\Desktop\fork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694" y="5939626"/>
            <a:ext cx="918373" cy="918373"/>
          </a:xfrm>
          <a:prstGeom prst="rect">
            <a:avLst/>
          </a:prstGeom>
          <a:noFill/>
        </p:spPr>
      </p:pic>
      <p:pic>
        <p:nvPicPr>
          <p:cNvPr id="20" name="Picture 19" descr="Stacker Crane Transport Services | Cargo Handling Equipment Shipping">
            <a:extLst>
              <a:ext uri="{FF2B5EF4-FFF2-40B4-BE49-F238E27FC236}">
                <a16:creationId xmlns:a16="http://schemas.microsoft.com/office/drawing/2014/main" id="{90E6DE53-D500-B8B3-401B-4DA187CE1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136" y="5862906"/>
            <a:ext cx="779104" cy="99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rhiva Visokoregalni i komisioni viličari - Mlakar Viličari">
            <a:extLst>
              <a:ext uri="{FF2B5EF4-FFF2-40B4-BE49-F238E27FC236}">
                <a16:creationId xmlns:a16="http://schemas.microsoft.com/office/drawing/2014/main" id="{7A0836B8-1286-4E7E-A8A5-2DA8A33947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681" r="87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95"/>
          <a:stretch/>
        </p:blipFill>
        <p:spPr bwMode="auto">
          <a:xfrm>
            <a:off x="11190226" y="5862905"/>
            <a:ext cx="961227" cy="99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A picture containing text, sky&#10;&#10;Description automatically generated">
            <a:extLst>
              <a:ext uri="{FF2B5EF4-FFF2-40B4-BE49-F238E27FC236}">
                <a16:creationId xmlns:a16="http://schemas.microsoft.com/office/drawing/2014/main" id="{A9250BE7-AA38-5818-EA99-BC41875771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742" y="5871364"/>
            <a:ext cx="1553706" cy="986634"/>
          </a:xfrm>
          <a:prstGeom prst="rect">
            <a:avLst/>
          </a:prstGeom>
        </p:spPr>
      </p:pic>
      <p:pic>
        <p:nvPicPr>
          <p:cNvPr id="31" name="Picture 10" descr="All You Need To Know About These 6 Types of Barcode Scanners">
            <a:extLst>
              <a:ext uri="{FF2B5EF4-FFF2-40B4-BE49-F238E27FC236}">
                <a16:creationId xmlns:a16="http://schemas.microsoft.com/office/drawing/2014/main" id="{314E68F6-1BD8-48F3-FA6B-6B811B605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1" t="-1792" r="13116" b="1792"/>
          <a:stretch/>
        </p:blipFill>
        <p:spPr bwMode="auto">
          <a:xfrm>
            <a:off x="7304919" y="5861214"/>
            <a:ext cx="1085427" cy="97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DACCC34-DC1D-8AC1-D9F1-C5C19B14B7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56152" y="5871364"/>
            <a:ext cx="1441032" cy="960244"/>
          </a:xfrm>
          <a:prstGeom prst="rect">
            <a:avLst/>
          </a:prstGeom>
        </p:spPr>
      </p:pic>
      <p:pic>
        <p:nvPicPr>
          <p:cNvPr id="33" name="Picture 32" descr="http://laddersonline.files.wordpress.com/2012/10/stock-picking-ladder.jpg"/>
          <p:cNvPicPr/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9962990" y="5869672"/>
            <a:ext cx="1269616" cy="961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 descr="C:\FAKULTET\Nastava\S K L A D I S N A  T E H N I K A\skladista skice\Logistics_LR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722044" y="5869672"/>
            <a:ext cx="966046" cy="966046"/>
          </a:xfrm>
          <a:prstGeom prst="rect">
            <a:avLst/>
          </a:prstGeom>
          <a:noFill/>
        </p:spPr>
      </p:pic>
      <p:pic>
        <p:nvPicPr>
          <p:cNvPr id="35" name="Picture 5" descr="VW sl 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013288" y="5868342"/>
            <a:ext cx="693104" cy="975190"/>
          </a:xfrm>
          <a:prstGeom prst="rect">
            <a:avLst/>
          </a:prstGeom>
          <a:noFill/>
        </p:spPr>
      </p:pic>
      <p:pic>
        <p:nvPicPr>
          <p:cNvPr id="36" name="Picture 4" descr="VW - sl 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>
          <a:xfrm>
            <a:off x="2615896" y="5868342"/>
            <a:ext cx="1381637" cy="967196"/>
          </a:xfrm>
          <a:prstGeom prst="rect">
            <a:avLst/>
          </a:prstGeom>
          <a:noFill/>
          <a:ln/>
        </p:spPr>
      </p:pic>
      <p:sp>
        <p:nvSpPr>
          <p:cNvPr id="37" name="Rectangle 1"/>
          <p:cNvSpPr>
            <a:spLocks noChangeArrowheads="1"/>
          </p:cNvSpPr>
          <p:nvPr/>
        </p:nvSpPr>
        <p:spPr bwMode="auto">
          <a:xfrm>
            <a:off x="59982" y="1168868"/>
            <a:ext cx="11977956" cy="1138773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lang="sr-Cyrl-RS" b="1" i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Практична настава</a:t>
            </a:r>
            <a:endParaRPr lang="de-DE" b="1" i="1" dirty="0">
              <a:solidFill>
                <a:srgbClr val="C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endParaRPr lang="en-US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168275" lvl="0" indent="-168275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sr-Cyrl-RS" sz="16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Симулација рада </a:t>
            </a:r>
            <a:r>
              <a:rPr lang="sr-Cyrl-RS" sz="16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складишног</a:t>
            </a:r>
            <a:br>
              <a:rPr lang="sr-Cyrl-RS" sz="16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sr-Cyrl-RS" sz="16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система </a:t>
            </a:r>
            <a:r>
              <a:rPr lang="sr-Cyrl-RS" sz="16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применом софтвер</a:t>
            </a:r>
            <a:r>
              <a:rPr lang="en-US" sz="16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a</a:t>
            </a:r>
            <a:endParaRPr kumimoji="0" lang="en-US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25" descr="A picture containing text, sky&#10;&#10;Description automatically generated">
            <a:extLst>
              <a:ext uri="{FF2B5EF4-FFF2-40B4-BE49-F238E27FC236}">
                <a16:creationId xmlns:a16="http://schemas.microsoft.com/office/drawing/2014/main" id="{A9250BE7-AA38-5818-EA99-BC418757716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743" y="1481367"/>
            <a:ext cx="3387453" cy="2151100"/>
          </a:xfrm>
          <a:prstGeom prst="rect">
            <a:avLst/>
          </a:prstGeom>
        </p:spPr>
      </p:pic>
      <p:pic>
        <p:nvPicPr>
          <p:cNvPr id="27" name="Picture 26" descr="A picture containing worktable&#10;&#10;Description automatically generated">
            <a:extLst>
              <a:ext uri="{FF2B5EF4-FFF2-40B4-BE49-F238E27FC236}">
                <a16:creationId xmlns:a16="http://schemas.microsoft.com/office/drawing/2014/main" id="{AB871ECD-C821-B62F-BF44-850BC508F82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542" y="1517654"/>
            <a:ext cx="3980092" cy="2052235"/>
          </a:xfrm>
          <a:prstGeom prst="rect">
            <a:avLst/>
          </a:prstGeom>
        </p:spPr>
      </p:pic>
      <p:pic>
        <p:nvPicPr>
          <p:cNvPr id="28" name="Picture 2" descr="Real benefits with simulation - Supply Chain 24/7">
            <a:extLst>
              <a:ext uri="{FF2B5EF4-FFF2-40B4-BE49-F238E27FC236}">
                <a16:creationId xmlns:a16="http://schemas.microsoft.com/office/drawing/2014/main" id="{F2414679-8311-DCE0-3BA2-29C416575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3672354"/>
            <a:ext cx="3374446" cy="176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Logistik-Simulation - LUZ CONSULTEAM GmbH">
            <a:extLst>
              <a:ext uri="{FF2B5EF4-FFF2-40B4-BE49-F238E27FC236}">
                <a16:creationId xmlns:a16="http://schemas.microsoft.com/office/drawing/2014/main" id="{BB38CCC7-48C4-D5B7-A126-93EA028BF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38"/>
          <a:stretch/>
        </p:blipFill>
        <p:spPr bwMode="auto">
          <a:xfrm>
            <a:off x="7237543" y="3624785"/>
            <a:ext cx="3980092" cy="185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43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599B6BF-3289-418B-A41A-2A7C52C40056}"/>
              </a:ext>
            </a:extLst>
          </p:cNvPr>
          <p:cNvSpPr/>
          <p:nvPr/>
        </p:nvSpPr>
        <p:spPr>
          <a:xfrm>
            <a:off x="0" y="-13115"/>
            <a:ext cx="12192000" cy="99509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FB03E8A-E159-49AA-8938-D9C991FBBAB0}"/>
              </a:ext>
            </a:extLst>
          </p:cNvPr>
          <p:cNvSpPr/>
          <p:nvPr/>
        </p:nvSpPr>
        <p:spPr>
          <a:xfrm>
            <a:off x="0" y="5862906"/>
            <a:ext cx="12192000" cy="99509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0" y="5828267"/>
            <a:ext cx="12192000" cy="0"/>
          </a:xfrm>
          <a:prstGeom prst="line">
            <a:avLst/>
          </a:prstGeom>
          <a:ln w="19050" cmpd="sng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282835" y="-10000"/>
            <a:ext cx="6132675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bg1">
                    <a:lumMod val="65000"/>
                  </a:schemeClr>
                </a:solidFill>
              </a:rPr>
              <a:t>Машински факултет Универзитета у Нишу</a:t>
            </a:r>
          </a:p>
          <a:p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Основне академске студије</a:t>
            </a:r>
          </a:p>
          <a:p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Усмерење: Саобраћајно машинство транспорт и логистика</a:t>
            </a:r>
            <a:endParaRPr lang="sr-Latn-R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0" y="941810"/>
            <a:ext cx="12192000" cy="0"/>
          </a:xfrm>
          <a:prstGeom prst="line">
            <a:avLst/>
          </a:prstGeom>
          <a:ln w="254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0CD358D0-ED98-4202-AD4E-ED902A2FB4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1904" y="70671"/>
            <a:ext cx="719329" cy="719329"/>
          </a:xfrm>
          <a:prstGeom prst="rect">
            <a:avLst/>
          </a:prstGeom>
        </p:spPr>
      </p:pic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A59FAF62-5A32-4101-910B-8DC68BC9DC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330" y="70672"/>
            <a:ext cx="719329" cy="71932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DA113D2-5C2B-426D-B9F4-129862862BBA}"/>
              </a:ext>
            </a:extLst>
          </p:cNvPr>
          <p:cNvSpPr/>
          <p:nvPr/>
        </p:nvSpPr>
        <p:spPr>
          <a:xfrm>
            <a:off x="9769310" y="588992"/>
            <a:ext cx="2766020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http://pmilic.masfak.ni.ac.rs</a:t>
            </a:r>
            <a:endParaRPr lang="ru-RU" sz="14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 descr="C:\Users\Predrag\Desktop\fork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94" y="5939626"/>
            <a:ext cx="918373" cy="918373"/>
          </a:xfrm>
          <a:prstGeom prst="rect">
            <a:avLst/>
          </a:prstGeom>
          <a:noFill/>
        </p:spPr>
      </p:pic>
      <p:pic>
        <p:nvPicPr>
          <p:cNvPr id="20" name="Picture 19" descr="Stacker Crane Transport Services | Cargo Handling Equipment Shipping">
            <a:extLst>
              <a:ext uri="{FF2B5EF4-FFF2-40B4-BE49-F238E27FC236}">
                <a16:creationId xmlns:a16="http://schemas.microsoft.com/office/drawing/2014/main" id="{90E6DE53-D500-B8B3-401B-4DA187CE1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136" y="5862906"/>
            <a:ext cx="779104" cy="99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rhiva Visokoregalni i komisioni viličari - Mlakar Viličari">
            <a:extLst>
              <a:ext uri="{FF2B5EF4-FFF2-40B4-BE49-F238E27FC236}">
                <a16:creationId xmlns:a16="http://schemas.microsoft.com/office/drawing/2014/main" id="{7A0836B8-1286-4E7E-A8A5-2DA8A33947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681" r="87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95"/>
          <a:stretch/>
        </p:blipFill>
        <p:spPr bwMode="auto">
          <a:xfrm>
            <a:off x="11190226" y="5862905"/>
            <a:ext cx="961227" cy="99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A picture containing text, sky&#10;&#10;Description automatically generated">
            <a:extLst>
              <a:ext uri="{FF2B5EF4-FFF2-40B4-BE49-F238E27FC236}">
                <a16:creationId xmlns:a16="http://schemas.microsoft.com/office/drawing/2014/main" id="{A9250BE7-AA38-5818-EA99-BC41875771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742" y="5871364"/>
            <a:ext cx="1553706" cy="986634"/>
          </a:xfrm>
          <a:prstGeom prst="rect">
            <a:avLst/>
          </a:prstGeom>
        </p:spPr>
      </p:pic>
      <p:pic>
        <p:nvPicPr>
          <p:cNvPr id="31" name="Picture 10" descr="All You Need To Know About These 6 Types of Barcode Scanners">
            <a:extLst>
              <a:ext uri="{FF2B5EF4-FFF2-40B4-BE49-F238E27FC236}">
                <a16:creationId xmlns:a16="http://schemas.microsoft.com/office/drawing/2014/main" id="{314E68F6-1BD8-48F3-FA6B-6B811B605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1" t="-1792" r="13116" b="1792"/>
          <a:stretch/>
        </p:blipFill>
        <p:spPr bwMode="auto">
          <a:xfrm>
            <a:off x="7304919" y="5861214"/>
            <a:ext cx="1085427" cy="97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DACCC34-DC1D-8AC1-D9F1-C5C19B14B7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56152" y="5871364"/>
            <a:ext cx="1441032" cy="960244"/>
          </a:xfrm>
          <a:prstGeom prst="rect">
            <a:avLst/>
          </a:prstGeom>
        </p:spPr>
      </p:pic>
      <p:pic>
        <p:nvPicPr>
          <p:cNvPr id="33" name="Picture 32" descr="http://laddersonline.files.wordpress.com/2012/10/stock-picking-ladder.jpg"/>
          <p:cNvPicPr/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962990" y="5869672"/>
            <a:ext cx="1269616" cy="961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 descr="C:\FAKULTET\Nastava\S K L A D I S N A  T E H N I K A\skladista skice\Logistics_LR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22044" y="5869672"/>
            <a:ext cx="966046" cy="966046"/>
          </a:xfrm>
          <a:prstGeom prst="rect">
            <a:avLst/>
          </a:prstGeom>
          <a:noFill/>
        </p:spPr>
      </p:pic>
      <p:pic>
        <p:nvPicPr>
          <p:cNvPr id="35" name="Picture 5" descr="VW sl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013288" y="5868342"/>
            <a:ext cx="693104" cy="975190"/>
          </a:xfrm>
          <a:prstGeom prst="rect">
            <a:avLst/>
          </a:prstGeom>
          <a:noFill/>
        </p:spPr>
      </p:pic>
      <p:pic>
        <p:nvPicPr>
          <p:cNvPr id="36" name="Picture 4" descr="VW - sl 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>
            <a:off x="2615896" y="5868342"/>
            <a:ext cx="1381637" cy="967196"/>
          </a:xfrm>
          <a:prstGeom prst="rect">
            <a:avLst/>
          </a:prstGeom>
          <a:noFill/>
          <a:ln/>
        </p:spPr>
      </p:pic>
      <p:sp>
        <p:nvSpPr>
          <p:cNvPr id="37" name="Rectangle 1"/>
          <p:cNvSpPr>
            <a:spLocks noChangeArrowheads="1"/>
          </p:cNvSpPr>
          <p:nvPr/>
        </p:nvSpPr>
        <p:spPr bwMode="auto">
          <a:xfrm>
            <a:off x="0" y="1018531"/>
            <a:ext cx="11977956" cy="1900520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lang="sr-Cyrl-RS" b="1" i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Практична настава</a:t>
            </a:r>
            <a:endParaRPr lang="de-DE" b="1" i="1" dirty="0">
              <a:solidFill>
                <a:srgbClr val="C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endParaRPr lang="en-US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274320" lvl="0">
              <a:spcBef>
                <a:spcPts val="300"/>
              </a:spcBef>
              <a:spcAft>
                <a:spcPts val="300"/>
              </a:spcAft>
            </a:pPr>
            <a:r>
              <a:rPr lang="sr-Cyrl-RS" sz="1600" b="1" dirty="0"/>
              <a:t>УПРАВЉАЊЕ ЗАЛИХАМА</a:t>
            </a:r>
            <a:endParaRPr lang="en-US" sz="1600" b="1" dirty="0"/>
          </a:p>
          <a:p>
            <a:pPr marL="560070" lvl="0" indent="-285750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sr-Cyrl-RS" sz="1600" dirty="0"/>
              <a:t>Статички и динамички модели залиха</a:t>
            </a:r>
          </a:p>
          <a:p>
            <a:pPr marL="560070" lvl="0" indent="-285750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sr-Cyrl-RS" sz="1600" dirty="0"/>
              <a:t>Модели залиха са детерминистичком и стохастичком потражњом</a:t>
            </a:r>
          </a:p>
          <a:p>
            <a:pPr marL="560070" lvl="0" indent="-285750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sr-Cyrl-RS" sz="1600" dirty="0"/>
              <a:t>Модели залиха са стохастичким временом испоруке и стохастичком потражњом ...</a:t>
            </a:r>
            <a:endParaRPr lang="ru-RU" sz="1600" dirty="0"/>
          </a:p>
        </p:txBody>
      </p:sp>
      <p:pic>
        <p:nvPicPr>
          <p:cNvPr id="26" name="Picture 25" descr="C:\Users\Predrag Milic\Desktop\StochasticPriceModelBootstrap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341928" y="3810858"/>
            <a:ext cx="3110511" cy="1866307"/>
          </a:xfrm>
          <a:prstGeom prst="rect">
            <a:avLst/>
          </a:prstGeom>
          <a:noFill/>
        </p:spPr>
      </p:pic>
      <p:pic>
        <p:nvPicPr>
          <p:cNvPr id="27" name="Picture 26" descr="C:\Users\Predrag Milic\Desktop\modeling-replenishments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43330" y="3120990"/>
            <a:ext cx="4002087" cy="2332037"/>
          </a:xfrm>
          <a:prstGeom prst="rect">
            <a:avLst/>
          </a:prstGeom>
          <a:noFill/>
        </p:spPr>
      </p:pic>
      <p:pic>
        <p:nvPicPr>
          <p:cNvPr id="28" name="Picture 5" descr="Price discount model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093490" y="1423141"/>
            <a:ext cx="3096736" cy="2101177"/>
          </a:xfrm>
          <a:prstGeom prst="rect">
            <a:avLst/>
          </a:prstGeom>
          <a:noFill/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347" y="3568546"/>
            <a:ext cx="2444496" cy="193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03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11486</TotalTime>
  <Words>882</Words>
  <Application>Microsoft Office PowerPoint</Application>
  <PresentationFormat>Widescreen</PresentationFormat>
  <Paragraphs>168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P.M</dc:creator>
  <cp:lastModifiedBy>Dusan Pribak</cp:lastModifiedBy>
  <cp:revision>181</cp:revision>
  <cp:lastPrinted>2021-02-04T16:54:21Z</cp:lastPrinted>
  <dcterms:created xsi:type="dcterms:W3CDTF">2020-01-24T10:19:28Z</dcterms:created>
  <dcterms:modified xsi:type="dcterms:W3CDTF">2024-10-30T13:46:04Z</dcterms:modified>
</cp:coreProperties>
</file>